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15"/>
  </p:notesMasterIdLst>
  <p:sldIdLst>
    <p:sldId id="256" r:id="rId2"/>
    <p:sldId id="258" r:id="rId3"/>
    <p:sldId id="267" r:id="rId4"/>
    <p:sldId id="257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6" r:id="rId15"/>
    <p:sldId id="305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30" r:id="rId39"/>
    <p:sldId id="329" r:id="rId40"/>
    <p:sldId id="331" r:id="rId41"/>
    <p:sldId id="332" r:id="rId42"/>
    <p:sldId id="333" r:id="rId43"/>
    <p:sldId id="334" r:id="rId44"/>
    <p:sldId id="335" r:id="rId45"/>
    <p:sldId id="336" r:id="rId46"/>
    <p:sldId id="337" r:id="rId47"/>
    <p:sldId id="338" r:id="rId48"/>
    <p:sldId id="339" r:id="rId49"/>
    <p:sldId id="340" r:id="rId50"/>
    <p:sldId id="341" r:id="rId51"/>
    <p:sldId id="402" r:id="rId52"/>
    <p:sldId id="342" r:id="rId53"/>
    <p:sldId id="343" r:id="rId54"/>
    <p:sldId id="344" r:id="rId55"/>
    <p:sldId id="345" r:id="rId56"/>
    <p:sldId id="346" r:id="rId57"/>
    <p:sldId id="347" r:id="rId58"/>
    <p:sldId id="348" r:id="rId59"/>
    <p:sldId id="349" r:id="rId60"/>
    <p:sldId id="350" r:id="rId61"/>
    <p:sldId id="351" r:id="rId62"/>
    <p:sldId id="352" r:id="rId63"/>
    <p:sldId id="353" r:id="rId64"/>
    <p:sldId id="354" r:id="rId65"/>
    <p:sldId id="355" r:id="rId66"/>
    <p:sldId id="356" r:id="rId67"/>
    <p:sldId id="357" r:id="rId68"/>
    <p:sldId id="358" r:id="rId69"/>
    <p:sldId id="359" r:id="rId70"/>
    <p:sldId id="360" r:id="rId71"/>
    <p:sldId id="361" r:id="rId72"/>
    <p:sldId id="362" r:id="rId73"/>
    <p:sldId id="363" r:id="rId74"/>
    <p:sldId id="364" r:id="rId75"/>
    <p:sldId id="365" r:id="rId76"/>
    <p:sldId id="397" r:id="rId77"/>
    <p:sldId id="403" r:id="rId78"/>
    <p:sldId id="366" r:id="rId79"/>
    <p:sldId id="367" r:id="rId80"/>
    <p:sldId id="368" r:id="rId81"/>
    <p:sldId id="369" r:id="rId82"/>
    <p:sldId id="370" r:id="rId83"/>
    <p:sldId id="371" r:id="rId84"/>
    <p:sldId id="372" r:id="rId85"/>
    <p:sldId id="373" r:id="rId86"/>
    <p:sldId id="374" r:id="rId87"/>
    <p:sldId id="375" r:id="rId88"/>
    <p:sldId id="376" r:id="rId89"/>
    <p:sldId id="377" r:id="rId90"/>
    <p:sldId id="378" r:id="rId91"/>
    <p:sldId id="379" r:id="rId92"/>
    <p:sldId id="380" r:id="rId93"/>
    <p:sldId id="381" r:id="rId94"/>
    <p:sldId id="382" r:id="rId95"/>
    <p:sldId id="383" r:id="rId96"/>
    <p:sldId id="384" r:id="rId97"/>
    <p:sldId id="385" r:id="rId98"/>
    <p:sldId id="386" r:id="rId99"/>
    <p:sldId id="387" r:id="rId100"/>
    <p:sldId id="398" r:id="rId101"/>
    <p:sldId id="388" r:id="rId102"/>
    <p:sldId id="401" r:id="rId103"/>
    <p:sldId id="389" r:id="rId104"/>
    <p:sldId id="390" r:id="rId105"/>
    <p:sldId id="392" r:id="rId106"/>
    <p:sldId id="391" r:id="rId107"/>
    <p:sldId id="400" r:id="rId108"/>
    <p:sldId id="393" r:id="rId109"/>
    <p:sldId id="394" r:id="rId110"/>
    <p:sldId id="395" r:id="rId111"/>
    <p:sldId id="396" r:id="rId112"/>
    <p:sldId id="281" r:id="rId113"/>
    <p:sldId id="283" r:id="rId114"/>
  </p:sldIdLst>
  <p:sldSz cx="9144000" cy="5143500" type="screen16x9"/>
  <p:notesSz cx="6858000" cy="9144000"/>
  <p:embeddedFontLst>
    <p:embeddedFont>
      <p:font typeface="Catamaran Light" panose="020B0604020202020204" charset="0"/>
      <p:regular r:id="rId116"/>
      <p:bold r:id="rId117"/>
    </p:embeddedFont>
    <p:embeddedFont>
      <p:font typeface="Fira Sans Extra Condensed Medium" panose="020B0604020202020204" charset="0"/>
      <p:regular r:id="rId118"/>
      <p:bold r:id="rId119"/>
      <p:italic r:id="rId120"/>
      <p:boldItalic r:id="rId121"/>
    </p:embeddedFont>
    <p:embeddedFont>
      <p:font typeface="Livvic" pitchFamily="2" charset="0"/>
      <p:regular r:id="rId122"/>
      <p:bold r:id="rId123"/>
      <p:italic r:id="rId124"/>
      <p:boldItalic r:id="rId125"/>
    </p:embeddedFont>
    <p:embeddedFont>
      <p:font typeface="Open Sans" panose="020B0606030504020204" pitchFamily="34" charset="0"/>
      <p:regular r:id="rId126"/>
      <p:bold r:id="rId127"/>
      <p:italic r:id="rId128"/>
      <p:boldItalic r:id="rId1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323EA6A-2DAE-406A-BAAD-50CCCB8F3C79}">
          <p14:sldIdLst>
            <p14:sldId id="256"/>
            <p14:sldId id="258"/>
            <p14:sldId id="267"/>
            <p14:sldId id="257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6"/>
            <p14:sldId id="305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30"/>
            <p14:sldId id="329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402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97"/>
            <p14:sldId id="403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98"/>
            <p14:sldId id="388"/>
            <p14:sldId id="401"/>
            <p14:sldId id="389"/>
            <p14:sldId id="390"/>
            <p14:sldId id="392"/>
            <p14:sldId id="391"/>
            <p14:sldId id="400"/>
            <p14:sldId id="393"/>
            <p14:sldId id="394"/>
            <p14:sldId id="395"/>
            <p14:sldId id="396"/>
            <p14:sldId id="281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A9BE7B9-3872-45EE-B47E-D1CF039155AF}">
  <a:tblStyle styleId="{6A9BE7B9-3872-45EE-B47E-D1CF039155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36" autoAdjust="0"/>
    <p:restoredTop sz="88387" autoAdjust="0"/>
  </p:normalViewPr>
  <p:slideViewPr>
    <p:cSldViewPr snapToGrid="0">
      <p:cViewPr varScale="1">
        <p:scale>
          <a:sx n="97" d="100"/>
          <a:sy n="97" d="100"/>
        </p:scale>
        <p:origin x="1133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2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8.fntdata"/><Relationship Id="rId128" Type="http://schemas.openxmlformats.org/officeDocument/2006/relationships/font" Target="fonts/font13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font" Target="fonts/font3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9.fntdata"/><Relationship Id="rId129" Type="http://schemas.openxmlformats.org/officeDocument/2006/relationships/font" Target="fonts/font14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font" Target="fonts/font4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5.fntdata"/><Relationship Id="rId125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6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953903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590311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3987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82067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831603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7269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858919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004597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83556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663772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3953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430669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554939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950165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99772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01276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0952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AXI, AHP, APB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080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40060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90202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28603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5384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61311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20126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47235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95254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52782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88895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66041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1254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87325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396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21811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“0” = 15-3V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“1” = -15-(-3)v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96077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25909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33688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Odmjeravanje</a:t>
            </a:r>
            <a:r>
              <a:rPr lang="en-US" dirty="0"/>
              <a:t> I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uzlaznu</a:t>
            </a:r>
            <a:r>
              <a:rPr lang="en-US" dirty="0"/>
              <a:t> I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silaznu</a:t>
            </a:r>
            <a:r>
              <a:rPr lang="en-US" dirty="0"/>
              <a:t> </a:t>
            </a:r>
            <a:r>
              <a:rPr lang="en-US" dirty="0" err="1"/>
              <a:t>ivicu</a:t>
            </a:r>
            <a:r>
              <a:rPr lang="en-US" dirty="0"/>
              <a:t> clock-a? … DDR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62073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2870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tamaran Light" panose="020B0604020202020204" charset="0"/>
                <a:cs typeface="Catamaran Light" panose="020B0604020202020204" charset="0"/>
              </a:rPr>
              <a:t>MOSI-&gt; </a:t>
            </a:r>
            <a:r>
              <a:rPr lang="en-US" b="1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Catamaran Light" panose="020B0604020202020204" charset="0"/>
                <a:cs typeface="Catamaran Light" panose="020B0604020202020204" charset="0"/>
              </a:rPr>
              <a:t>SDO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Catamaran Light" panose="020B0604020202020204" charset="0"/>
                <a:cs typeface="Catamaran Light" panose="020B0604020202020204" charset="0"/>
              </a:rPr>
              <a:t> – Serial Data Out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Catamaran Light" panose="020B0604020202020204" charset="0"/>
                <a:cs typeface="Catamaran Light" panose="020B0604020202020204" charset="0"/>
              </a:rPr>
              <a:t>MISO -&gt; </a:t>
            </a:r>
            <a:r>
              <a:rPr lang="en-US" b="1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Catamaran Light" panose="020B0604020202020204" charset="0"/>
                <a:cs typeface="Catamaran Light" panose="020B0604020202020204" charset="0"/>
              </a:rPr>
              <a:t>SDI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Catamaran Light" panose="020B0604020202020204" charset="0"/>
                <a:cs typeface="Catamaran Light" panose="020B0604020202020204" charset="0"/>
              </a:rPr>
              <a:t> – Serial Data 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Catamaran Light" panose="020B0604020202020204" charset="0"/>
                <a:cs typeface="Catamaran Light" panose="020B0604020202020204" charset="0"/>
              </a:rPr>
              <a:t>SS -&gt; </a:t>
            </a:r>
            <a:r>
              <a:rPr lang="en-US" b="1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Catamaran Light" panose="020B0604020202020204" charset="0"/>
                <a:cs typeface="Catamaran Light" panose="020B0604020202020204" charset="0"/>
              </a:rPr>
              <a:t>CS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Catamaran Light" panose="020B0604020202020204" charset="0"/>
                <a:cs typeface="Catamaran Light" panose="020B0604020202020204" charset="0"/>
              </a:rPr>
              <a:t> – Chip Select</a:t>
            </a:r>
            <a:endParaRPr dirty="0">
              <a:latin typeface="Catamaran Light" panose="020B0604020202020204" charset="0"/>
              <a:cs typeface="Catamaran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2168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62385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41962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9593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32795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46490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54367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35895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6802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0243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45223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7445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9242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5729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78634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9615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82687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70439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43460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681050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13738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1840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495248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38672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616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63163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217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759559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770067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522172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275012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60570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442582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532220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266268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6195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06743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82329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081325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13434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9796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515871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647221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425754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324413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488447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2650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134535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46342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827608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060161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101250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880063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469686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51571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35403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90460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9297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510564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409551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827334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235339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45846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776970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058393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170228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589805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243426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3705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CUSTOM_38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title" idx="2" hasCustomPrompt="1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3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USTOM_25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25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2"/>
          </p:nvPr>
        </p:nvSpPr>
        <p:spPr>
          <a:xfrm>
            <a:off x="642050" y="540000"/>
            <a:ext cx="46554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6">
  <p:cSld name="Title + text 6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7888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60" r:id="rId4"/>
    <p:sldLayoutId id="2147483666" r:id="rId5"/>
    <p:sldLayoutId id="2147483667" r:id="rId6"/>
    <p:sldLayoutId id="2147483671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5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5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rt-rk.com/" TargetMode="External"/><Relationship Id="rId4" Type="http://schemas.openxmlformats.org/officeDocument/2006/relationships/hyperlink" Target="mailto:dusko.popovic@rt-rk.com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gi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uilding with many windows&#10;&#10;Description automatically generated">
            <a:extLst>
              <a:ext uri="{FF2B5EF4-FFF2-40B4-BE49-F238E27FC236}">
                <a16:creationId xmlns:a16="http://schemas.microsoft.com/office/drawing/2014/main" id="{B5197D16-AA9E-DFB5-7F2C-55EEE9B74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7127" y="585431"/>
            <a:ext cx="10238207" cy="3972638"/>
          </a:xfrm>
          <a:prstGeom prst="rect">
            <a:avLst/>
          </a:prstGeom>
        </p:spPr>
      </p:pic>
      <p:sp>
        <p:nvSpPr>
          <p:cNvPr id="128" name="Google Shape;128;p26"/>
          <p:cNvSpPr/>
          <p:nvPr/>
        </p:nvSpPr>
        <p:spPr>
          <a:xfrm rot="5400000">
            <a:off x="1354045" y="88809"/>
            <a:ext cx="3448873" cy="4933313"/>
          </a:xfrm>
          <a:prstGeom prst="rect">
            <a:avLst/>
          </a:prstGeom>
          <a:solidFill>
            <a:schemeClr val="accent1">
              <a:alpha val="861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" name="Google Shape;129;p26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>
                <a:solidFill>
                  <a:schemeClr val="lt1"/>
                </a:solidFill>
              </a:rPr>
              <a:t>Ugrađeni sistemi</a:t>
            </a:r>
          </a:p>
        </p:txBody>
      </p:sp>
      <p:sp>
        <p:nvSpPr>
          <p:cNvPr id="130" name="Google Shape;130;p26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RT-RK </a:t>
            </a:r>
            <a:r>
              <a:rPr lang="sr-Latn-BA" dirty="0" err="1">
                <a:solidFill>
                  <a:schemeClr val="lt1"/>
                </a:solidFill>
              </a:rPr>
              <a:t>Ljetna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sr-Latn-BA" dirty="0">
                <a:solidFill>
                  <a:schemeClr val="lt1"/>
                </a:solidFill>
              </a:rPr>
              <a:t>škola</a:t>
            </a:r>
            <a:endParaRPr dirty="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3" name="Picture 2" descr="A white line drawing of a solar panel&#10;&#10;Description automatically generated">
            <a:extLst>
              <a:ext uri="{FF2B5EF4-FFF2-40B4-BE49-F238E27FC236}">
                <a16:creationId xmlns:a16="http://schemas.microsoft.com/office/drawing/2014/main" id="{4ADE3F76-A236-36FB-4605-24376D523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888" y="1100909"/>
            <a:ext cx="2822491" cy="282249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546457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ARM </a:t>
            </a:r>
            <a:r>
              <a:rPr lang="sr-Latn-RS" dirty="0" err="1"/>
              <a:t>Cortex</a:t>
            </a:r>
            <a:r>
              <a:rPr lang="sr-Latn-RS" dirty="0"/>
              <a:t> profili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RS" dirty="0"/>
              <a:t>A serija su aplikacioni procesori i najčešće se koriste u telefonima</a:t>
            </a:r>
            <a:r>
              <a:rPr lang="en-US" dirty="0"/>
              <a:t>, </a:t>
            </a:r>
            <a:r>
              <a:rPr lang="sr-Latn-BA" dirty="0"/>
              <a:t>r</a:t>
            </a:r>
            <a:r>
              <a:rPr lang="en-US" dirty="0"/>
              <a:t>u</a:t>
            </a:r>
            <a:r>
              <a:rPr lang="sr-Latn-BA" dirty="0"/>
              <a:t>terima</a:t>
            </a:r>
            <a:r>
              <a:rPr lang="en-US" dirty="0"/>
              <a:t> I </a:t>
            </a:r>
            <a:r>
              <a:rPr lang="sr-Latn-RS" dirty="0"/>
              <a:t>tabletima.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it-IT" dirty="0"/>
              <a:t>R serija se često susreće kao SoC, jer posjeduje hardver za neke specifične zadatke.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RS" dirty="0"/>
              <a:t>M serija su klasični </a:t>
            </a:r>
            <a:r>
              <a:rPr lang="sr-Latn-RS" dirty="0" err="1"/>
              <a:t>mikrokontroleri</a:t>
            </a:r>
            <a:r>
              <a:rPr lang="sr-Latn-RS" dirty="0"/>
              <a:t> koji imaju malu potrošnju i raznovrsne periferije.</a:t>
            </a:r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0AA06F-5507-9B6C-E475-148081EEE2B7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3" name="Google Shape;139;p27">
              <a:extLst>
                <a:ext uri="{FF2B5EF4-FFF2-40B4-BE49-F238E27FC236}">
                  <a16:creationId xmlns:a16="http://schemas.microsoft.com/office/drawing/2014/main" id="{4061692E-AFAB-8359-2B56-8F3A3EC97410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Picture 3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89C6DAD6-6D60-7B25-CE47-54A6BEF0F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747419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circuit diagram&#10;&#10;Description automatically generated">
            <a:extLst>
              <a:ext uri="{FF2B5EF4-FFF2-40B4-BE49-F238E27FC236}">
                <a16:creationId xmlns:a16="http://schemas.microsoft.com/office/drawing/2014/main" id="{1F744E1B-E91A-62E7-4F30-B91FAB95D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36" y="2457977"/>
            <a:ext cx="1830989" cy="2048659"/>
          </a:xfrm>
          <a:prstGeom prst="rect">
            <a:avLst/>
          </a:prstGeom>
        </p:spPr>
      </p:pic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Light Dependent Resistors (LDR) </a:t>
            </a:r>
            <a:r>
              <a:rPr lang="sr-Latn-BA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senzor</a:t>
            </a:r>
            <a:br>
              <a:rPr 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</a:b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dirty="0"/>
              <a:t>Drugi naziv za foto</a:t>
            </a:r>
            <a:r>
              <a:rPr lang="en-US" dirty="0"/>
              <a:t>-</a:t>
            </a:r>
            <a:r>
              <a:rPr lang="sr-Latn-BA" dirty="0"/>
              <a:t>otpornik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dirty="0"/>
              <a:t>LDR je otpornik čiji se otpor mijenja kako se mijenja količina svjetlosti koja pada na njega. Otpor LDR-a opada s povećanjem intenziteta svjetlosti</a:t>
            </a:r>
            <a:r>
              <a:rPr lang="en-US" dirty="0"/>
              <a:t>, </a:t>
            </a:r>
            <a:r>
              <a:rPr lang="sr-Latn-BA" dirty="0"/>
              <a:t>i obrnuto</a:t>
            </a:r>
            <a:r>
              <a:rPr lang="en-US" dirty="0"/>
              <a:t>.</a:t>
            </a:r>
            <a:endParaRPr lang="sr-Latn-BA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dirty="0"/>
              <a:t>Otpornost zavisi i od talasne dužine svjetlosti, dnevna svijetlost </a:t>
            </a:r>
            <a:r>
              <a:rPr lang="el-GR" dirty="0"/>
              <a:t>λ</a:t>
            </a:r>
            <a:r>
              <a:rPr lang="sr-Latn-BA" dirty="0"/>
              <a:t> = 400-800 </a:t>
            </a:r>
            <a:r>
              <a:rPr lang="sr-Latn-BA" dirty="0" err="1"/>
              <a:t>nm</a:t>
            </a:r>
            <a:endParaRPr lang="en-U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dirty="0"/>
              <a:t>Otpornosti</a:t>
            </a:r>
            <a:r>
              <a:rPr lang="en-US" dirty="0"/>
              <a:t> </a:t>
            </a:r>
            <a:r>
              <a:rPr lang="sr-Latn-BA" dirty="0"/>
              <a:t>reda</a:t>
            </a:r>
            <a:r>
              <a:rPr lang="en-US" dirty="0"/>
              <a:t> ~k</a:t>
            </a:r>
            <a:r>
              <a:rPr lang="el-GR" dirty="0"/>
              <a:t>Ω</a:t>
            </a:r>
            <a:r>
              <a:rPr lang="en-US" dirty="0"/>
              <a:t> </a:t>
            </a:r>
            <a:r>
              <a:rPr lang="sr-Latn-BA" dirty="0"/>
              <a:t>na</a:t>
            </a:r>
            <a:r>
              <a:rPr lang="en-US" dirty="0"/>
              <a:t> </a:t>
            </a:r>
            <a:r>
              <a:rPr lang="sr-Latn-BA" dirty="0"/>
              <a:t>dnevnu</a:t>
            </a:r>
            <a:r>
              <a:rPr lang="en-US" dirty="0"/>
              <a:t> </a:t>
            </a:r>
            <a:r>
              <a:rPr lang="sr-Latn-BA" dirty="0"/>
              <a:t>svijetlost</a:t>
            </a:r>
            <a:r>
              <a:rPr lang="en-US" dirty="0"/>
              <a:t>, ~M</a:t>
            </a:r>
            <a:r>
              <a:rPr lang="el-GR" dirty="0"/>
              <a:t>Ω</a:t>
            </a:r>
            <a:r>
              <a:rPr lang="en-US" dirty="0"/>
              <a:t> u </a:t>
            </a:r>
            <a:r>
              <a:rPr lang="sr-Latn-BA" dirty="0"/>
              <a:t>mraku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BA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lang="sr-Latn-BA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66E533A-44F0-AB45-D401-0A646FE619BA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3" name="Google Shape;139;p27">
              <a:extLst>
                <a:ext uri="{FF2B5EF4-FFF2-40B4-BE49-F238E27FC236}">
                  <a16:creationId xmlns:a16="http://schemas.microsoft.com/office/drawing/2014/main" id="{080BD02F-E011-A9FA-450A-6269AE4411F4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Picture 3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878035A0-F1A7-D662-C1E1-3C69ADF5A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24182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sr-Latn-RS" dirty="0"/>
              <a:t>Senzori za </a:t>
            </a:r>
            <a:r>
              <a:rPr lang="sr-Latn-RS" dirty="0" err="1"/>
              <a:t>mjerenje</a:t>
            </a:r>
            <a:r>
              <a:rPr lang="sr-Latn-RS" dirty="0"/>
              <a:t> udaljenosti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RS" dirty="0"/>
              <a:t>Senzori za </a:t>
            </a:r>
            <a:r>
              <a:rPr lang="sr-Latn-RS" dirty="0" err="1"/>
              <a:t>mjerenje</a:t>
            </a:r>
            <a:r>
              <a:rPr lang="sr-Latn-RS" dirty="0"/>
              <a:t> udaljenosti rade tako što generišu signal na neki način (laser, IR LED, ultrazvučni talasi) očitavaju </a:t>
            </a:r>
            <a:r>
              <a:rPr lang="sr-Latn-RS" dirty="0" err="1"/>
              <a:t>promjene</a:t>
            </a:r>
            <a:r>
              <a:rPr lang="sr-Latn-RS" dirty="0"/>
              <a:t> tog signala pri njegovom povratku.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RS" dirty="0" err="1"/>
              <a:t>Promjena</a:t>
            </a:r>
            <a:r>
              <a:rPr lang="sr-Latn-RS" dirty="0"/>
              <a:t> može da bude u </a:t>
            </a:r>
            <a:r>
              <a:rPr lang="sr-Latn-RS" dirty="0" err="1"/>
              <a:t>intezitetu</a:t>
            </a:r>
            <a:r>
              <a:rPr lang="sr-Latn-RS" dirty="0"/>
              <a:t> tog signala ili vremena koje je potrebno da se signal vrati do senzora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RS" dirty="0"/>
              <a:t>Senzor na izlazu može da generiše napon koji zavisi od udaljenosti objekta od senzora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RS" dirty="0"/>
              <a:t>Terminologija:</a:t>
            </a:r>
          </a:p>
          <a:p>
            <a:pPr marL="628650" lvl="1" indent="-171450">
              <a:spcBef>
                <a:spcPts val="400"/>
              </a:spcBef>
              <a:spcAft>
                <a:spcPts val="400"/>
              </a:spcAft>
            </a:pPr>
            <a:r>
              <a:rPr lang="sr-Latn-RS" dirty="0"/>
              <a:t>Rezolucija – najmanja </a:t>
            </a:r>
            <a:r>
              <a:rPr lang="sr-Latn-RS" dirty="0" err="1"/>
              <a:t>promjena</a:t>
            </a:r>
            <a:r>
              <a:rPr lang="sr-Latn-RS" dirty="0"/>
              <a:t> koju senzor može da detektuje</a:t>
            </a:r>
          </a:p>
          <a:p>
            <a:pPr marL="628650" lvl="1" indent="-171450">
              <a:spcBef>
                <a:spcPts val="400"/>
              </a:spcBef>
              <a:spcAft>
                <a:spcPts val="400"/>
              </a:spcAft>
            </a:pPr>
            <a:r>
              <a:rPr lang="sr-Latn-RS" dirty="0"/>
              <a:t>Učestalost ažuriranja – obično se </a:t>
            </a:r>
            <a:r>
              <a:rPr lang="sr-Latn-RS" dirty="0" err="1"/>
              <a:t>mjeri</a:t>
            </a:r>
            <a:r>
              <a:rPr lang="sr-Latn-RS" dirty="0"/>
              <a:t> u </a:t>
            </a:r>
            <a:r>
              <a:rPr lang="sr-Latn-RS" dirty="0" err="1"/>
              <a:t>Hz</a:t>
            </a:r>
            <a:r>
              <a:rPr lang="sr-Latn-RS" dirty="0"/>
              <a:t>, diktira broj očitavanja u sekundi</a:t>
            </a:r>
          </a:p>
          <a:p>
            <a:pPr marL="628650" lvl="1" indent="-171450">
              <a:spcBef>
                <a:spcPts val="400"/>
              </a:spcBef>
              <a:spcAft>
                <a:spcPts val="400"/>
              </a:spcAft>
            </a:pPr>
            <a:r>
              <a:rPr lang="sr-Latn-RS" dirty="0"/>
              <a:t>Opseg – definisan minimalnom i maksimalnom udaljenošću koju senzor može tačno da očita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lang="sr-Latn-RS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CBCD39-21EC-403F-9AF6-0030DE259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394" y="4190518"/>
            <a:ext cx="3669211" cy="95298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6749F15-0748-72C1-1724-3BD4C55816FF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4" name="Google Shape;139;p27">
              <a:extLst>
                <a:ext uri="{FF2B5EF4-FFF2-40B4-BE49-F238E27FC236}">
                  <a16:creationId xmlns:a16="http://schemas.microsoft.com/office/drawing/2014/main" id="{70A00C8D-7831-68C1-E72F-C1DD38580671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" name="Picture 4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1ED1E269-E31D-2E1A-F7F1-DE6124675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473388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 of a solar cell&#10;&#10;Description automatically generated">
            <a:extLst>
              <a:ext uri="{FF2B5EF4-FFF2-40B4-BE49-F238E27FC236}">
                <a16:creationId xmlns:a16="http://schemas.microsoft.com/office/drawing/2014/main" id="{98D20DA7-9168-30A5-18F0-3FFA01A30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923" y="2250770"/>
            <a:ext cx="3787073" cy="2557083"/>
          </a:xfrm>
          <a:prstGeom prst="rect">
            <a:avLst/>
          </a:prstGeom>
        </p:spPr>
      </p:pic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sr-Latn-RS" dirty="0"/>
              <a:t>Solarni paneli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RS" dirty="0"/>
              <a:t>Pretvaraju solarnu energiju u korisnu električnu energiju kroz proces koji se naziva </a:t>
            </a:r>
            <a:r>
              <a:rPr lang="sr-Latn-RS" dirty="0" err="1"/>
              <a:t>fotonaponski</a:t>
            </a:r>
            <a:r>
              <a:rPr lang="sr-Latn-RS" dirty="0"/>
              <a:t> efekat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RS" dirty="0" err="1"/>
              <a:t>Fotonaponska</a:t>
            </a:r>
            <a:r>
              <a:rPr lang="sr-Latn-RS" dirty="0"/>
              <a:t> (</a:t>
            </a:r>
            <a:r>
              <a:rPr lang="sr-Latn-RS" b="1" dirty="0"/>
              <a:t>PV</a:t>
            </a:r>
            <a:r>
              <a:rPr lang="sr-Latn-RS" dirty="0"/>
              <a:t>) ćelija je glavni element solarnih panela, sačinjena od dva različita poluprovodničkih materija, jednog </a:t>
            </a:r>
            <a:r>
              <a:rPr lang="sr-Latn-RS" b="1" dirty="0"/>
              <a:t>n</a:t>
            </a:r>
            <a:r>
              <a:rPr lang="sr-Latn-RS" dirty="0"/>
              <a:t> tipa a drugi </a:t>
            </a:r>
            <a:r>
              <a:rPr lang="sr-Latn-RS" b="1" dirty="0"/>
              <a:t>p </a:t>
            </a:r>
            <a:r>
              <a:rPr lang="sr-Latn-RS" dirty="0"/>
              <a:t>tipa, zajedno čine </a:t>
            </a:r>
            <a:r>
              <a:rPr lang="sr-Latn-RS" b="1" dirty="0"/>
              <a:t>p-n</a:t>
            </a:r>
            <a:r>
              <a:rPr lang="sr-Latn-RS" dirty="0"/>
              <a:t> spoj 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RS" dirty="0"/>
              <a:t>Kada foton odgovarajuće talasne dužine padne na stoja, preneće svoju energiju na elektron što će izazvati njegovo slobodno kretanje u materijalu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RS" dirty="0"/>
              <a:t>Efikasnost </a:t>
            </a:r>
            <a:r>
              <a:rPr lang="sr-Latn-RS" b="1" dirty="0"/>
              <a:t>PV</a:t>
            </a:r>
            <a:r>
              <a:rPr lang="sr-Latn-RS" dirty="0"/>
              <a:t> ćelija je oko 20%</a:t>
            </a:r>
            <a:endParaRPr lang="sr-Latn-RS" b="1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lang="sr-Latn-RS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6749F15-0748-72C1-1724-3BD4C55816FF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4" name="Google Shape;139;p27">
              <a:extLst>
                <a:ext uri="{FF2B5EF4-FFF2-40B4-BE49-F238E27FC236}">
                  <a16:creationId xmlns:a16="http://schemas.microsoft.com/office/drawing/2014/main" id="{70A00C8D-7831-68C1-E72F-C1DD38580671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" name="Picture 4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1ED1E269-E31D-2E1A-F7F1-DE6124675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316501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7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7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 err="1">
                <a:solidFill>
                  <a:schemeClr val="lt1"/>
                </a:solidFill>
              </a:rPr>
              <a:t>Aktuatori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52" name="Google Shape;252;p37"/>
          <p:cNvSpPr txBox="1">
            <a:spLocks noGrp="1"/>
          </p:cNvSpPr>
          <p:nvPr>
            <p:ph type="title" idx="2"/>
          </p:nvPr>
        </p:nvSpPr>
        <p:spPr>
          <a:xfrm>
            <a:off x="7343884" y="450479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5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19765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23671E-235F-4537-ADB6-E7F75F6B21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79"/>
          <a:stretch/>
        </p:blipFill>
        <p:spPr>
          <a:xfrm>
            <a:off x="2304104" y="3288424"/>
            <a:ext cx="4534533" cy="1389771"/>
          </a:xfrm>
          <a:prstGeom prst="rect">
            <a:avLst/>
          </a:prstGeom>
        </p:spPr>
      </p:pic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/>
              <a:t>Definicija</a:t>
            </a:r>
            <a:r>
              <a:rPr lang="en-US" dirty="0"/>
              <a:t> </a:t>
            </a:r>
            <a:r>
              <a:rPr lang="en-US" dirty="0" err="1"/>
              <a:t>aktuatora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RS" dirty="0" err="1"/>
              <a:t>Aktuator</a:t>
            </a:r>
            <a:r>
              <a:rPr lang="sr-Latn-RS" dirty="0"/>
              <a:t> je uređaj koji omogućava neku vrstu kretanja, obično linearnog ili rotacionog.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RS" dirty="0"/>
              <a:t>Da bi </a:t>
            </a:r>
            <a:r>
              <a:rPr lang="sr-Latn-RS" dirty="0" err="1"/>
              <a:t>aktuator</a:t>
            </a:r>
            <a:r>
              <a:rPr lang="sr-Latn-RS" dirty="0"/>
              <a:t> radio potreban mu je ulazni izvor energije, obično električni, hidraulični ili pneumatski.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RS" dirty="0"/>
              <a:t>Može da se kaže da su </a:t>
            </a:r>
            <a:r>
              <a:rPr lang="sr-Latn-RS" dirty="0" err="1"/>
              <a:t>aktuatori</a:t>
            </a:r>
            <a:r>
              <a:rPr lang="sr-Latn-RS" dirty="0"/>
              <a:t> i pretvarači jer pretvaraju ulaznu energiju u mehaničku.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RS" dirty="0" err="1"/>
              <a:t>Aktuatori</a:t>
            </a:r>
            <a:r>
              <a:rPr lang="sr-Latn-RS" dirty="0"/>
              <a:t> se koriste u širokom </a:t>
            </a:r>
            <a:r>
              <a:rPr lang="sr-Latn-RS" dirty="0" err="1"/>
              <a:t>spektru</a:t>
            </a:r>
            <a:r>
              <a:rPr lang="sr-Latn-RS" dirty="0"/>
              <a:t> aplikacija kao što su </a:t>
            </a:r>
            <a:r>
              <a:rPr lang="sr-Latn-RS" i="1" dirty="0" err="1"/>
              <a:t>robotics</a:t>
            </a:r>
            <a:r>
              <a:rPr lang="sr-Latn-RS" dirty="0"/>
              <a:t>, </a:t>
            </a:r>
            <a:r>
              <a:rPr lang="sr-Latn-RS" i="1" dirty="0" err="1"/>
              <a:t>industrial</a:t>
            </a:r>
            <a:r>
              <a:rPr lang="sr-Latn-RS" i="1" dirty="0"/>
              <a:t>, </a:t>
            </a:r>
            <a:r>
              <a:rPr lang="sr-Latn-RS" i="1" dirty="0" err="1"/>
              <a:t>transportation</a:t>
            </a:r>
            <a:r>
              <a:rPr lang="sr-Latn-RS" i="1" dirty="0"/>
              <a:t>, </a:t>
            </a:r>
            <a:r>
              <a:rPr lang="sr-Latn-RS" i="1" dirty="0" err="1"/>
              <a:t>aerospace</a:t>
            </a:r>
            <a:r>
              <a:rPr lang="sr-Latn-RS" i="1" dirty="0"/>
              <a:t>, …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lang="sr-Latn-RS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5</a:t>
            </a:r>
            <a:endParaRPr lang="en" dirty="0">
              <a:solidFill>
                <a:schemeClr val="l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3C003DD-CC8F-45AC-8A6F-B801B85DAC93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4" name="Google Shape;139;p27">
              <a:extLst>
                <a:ext uri="{FF2B5EF4-FFF2-40B4-BE49-F238E27FC236}">
                  <a16:creationId xmlns:a16="http://schemas.microsoft.com/office/drawing/2014/main" id="{6C180463-CDFB-B6D6-E995-C8AC86CA2699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" name="Picture 4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838356D6-95D1-F2A2-B4C7-D32CDCEF6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017627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sr-Latn-RS" dirty="0"/>
              <a:t>Tipovi</a:t>
            </a:r>
            <a:r>
              <a:rPr lang="en-US" dirty="0"/>
              <a:t> </a:t>
            </a:r>
            <a:r>
              <a:rPr lang="en-US" dirty="0" err="1"/>
              <a:t>aktuatora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RS" dirty="0"/>
              <a:t>Prema tipu kretanja:</a:t>
            </a:r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</a:pPr>
            <a:r>
              <a:rPr lang="sr-Latn-RS" dirty="0"/>
              <a:t>Linearni</a:t>
            </a:r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</a:pPr>
            <a:r>
              <a:rPr lang="sr-Latn-RS" dirty="0"/>
              <a:t>Rotacioni</a:t>
            </a:r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</a:pPr>
            <a:endParaRPr lang="sr-Latn-RS" dirty="0"/>
          </a:p>
          <a:p>
            <a:pPr marL="171450" indent="-171450">
              <a:spcAft>
                <a:spcPts val="1600"/>
              </a:spcAft>
            </a:pPr>
            <a:r>
              <a:rPr lang="sr-Latn-RS" dirty="0"/>
              <a:t>Prema ulaznom izvoru energije:</a:t>
            </a:r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</a:pPr>
            <a:r>
              <a:rPr lang="sr-Latn-RS" dirty="0"/>
              <a:t>Hidraulični</a:t>
            </a:r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</a:pPr>
            <a:r>
              <a:rPr lang="sr-Latn-RS" dirty="0"/>
              <a:t>Pneumatski</a:t>
            </a:r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</a:pPr>
            <a:r>
              <a:rPr lang="sr-Latn-RS" dirty="0"/>
              <a:t>Električni</a:t>
            </a:r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</a:pPr>
            <a:r>
              <a:rPr lang="sr-Latn-RS" dirty="0"/>
              <a:t>Magnetni</a:t>
            </a:r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</a:pPr>
            <a:r>
              <a:rPr lang="sr-Latn-RS" dirty="0"/>
              <a:t>Mehanički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lang="sr-Latn-RS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5</a:t>
            </a:r>
            <a:endParaRPr lang="en" dirty="0">
              <a:solidFill>
                <a:schemeClr val="lt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B563F6-5122-3ACF-A7DB-4E6F89F142CE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3" name="Google Shape;139;p27">
              <a:extLst>
                <a:ext uri="{FF2B5EF4-FFF2-40B4-BE49-F238E27FC236}">
                  <a16:creationId xmlns:a16="http://schemas.microsoft.com/office/drawing/2014/main" id="{EEAC4256-3DCE-92FB-1B8C-AB58ABD6AE73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Picture 3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3A4469C4-75CB-85E7-02F0-58F3B830F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398595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sr-Latn-RS" dirty="0"/>
              <a:t>Linearni </a:t>
            </a:r>
            <a:r>
              <a:rPr lang="sr-Latn-RS" dirty="0" err="1"/>
              <a:t>aktuatori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RS" dirty="0"/>
              <a:t>Električni linearni </a:t>
            </a:r>
            <a:r>
              <a:rPr lang="sr-Latn-RS" dirty="0" err="1"/>
              <a:t>aktuator</a:t>
            </a:r>
            <a:r>
              <a:rPr lang="sr-Latn-RS" dirty="0"/>
              <a:t> je uređaj koji pretvara kružno kretanje AC ili DC motora u linearno kretanje.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dirty="0"/>
              <a:t>Može da </a:t>
            </a:r>
            <a:r>
              <a:rPr lang="sr-Latn-BA" dirty="0" err="1"/>
              <a:t>obezbijedi</a:t>
            </a:r>
            <a:r>
              <a:rPr lang="sr-Latn-BA" dirty="0"/>
              <a:t> pokrete u oba </a:t>
            </a:r>
            <a:r>
              <a:rPr lang="sr-Latn-BA" dirty="0" err="1"/>
              <a:t>smijera</a:t>
            </a:r>
            <a:r>
              <a:rPr lang="sr-Latn-BA" dirty="0"/>
              <a:t> – </a:t>
            </a:r>
            <a:r>
              <a:rPr lang="sr-Latn-BA" i="1" dirty="0" err="1"/>
              <a:t>push</a:t>
            </a:r>
            <a:r>
              <a:rPr lang="sr-Latn-BA" i="1" dirty="0"/>
              <a:t> </a:t>
            </a:r>
            <a:r>
              <a:rPr lang="sr-Latn-BA" dirty="0"/>
              <a:t>i </a:t>
            </a:r>
            <a:r>
              <a:rPr lang="sr-Latn-BA" i="1" dirty="0" err="1"/>
              <a:t>pull</a:t>
            </a:r>
            <a:endParaRPr lang="sr-Latn-BA" i="1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lang="sr-Latn-RS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5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889B7B-AD70-4A32-9267-44A5A7203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762" y="1775405"/>
            <a:ext cx="3438476" cy="295229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8223A69-EF6E-48DF-5201-C54DC3AE8937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4" name="Google Shape;139;p27">
              <a:extLst>
                <a:ext uri="{FF2B5EF4-FFF2-40B4-BE49-F238E27FC236}">
                  <a16:creationId xmlns:a16="http://schemas.microsoft.com/office/drawing/2014/main" id="{59541604-021D-5279-BFA7-EBA6C02029FD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" name="Picture 4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0FCB1ABC-A4BF-94CE-02BA-5BCCB26BF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680337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mall black electronic device with wires&#10;&#10;Description automatically generated">
            <a:extLst>
              <a:ext uri="{FF2B5EF4-FFF2-40B4-BE49-F238E27FC236}">
                <a16:creationId xmlns:a16="http://schemas.microsoft.com/office/drawing/2014/main" id="{29770E06-B34E-AC48-4BD4-2EE82175F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454" y="3079828"/>
            <a:ext cx="1618022" cy="1618022"/>
          </a:xfrm>
          <a:prstGeom prst="rect">
            <a:avLst/>
          </a:prstGeom>
        </p:spPr>
      </p:pic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Servo motor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lang="sr-Latn-RS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5</a:t>
            </a:r>
            <a:endParaRPr lang="en" dirty="0">
              <a:solidFill>
                <a:schemeClr val="l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3C003DD-CC8F-45AC-8A6F-B801B85DAC93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4" name="Google Shape;139;p27">
              <a:extLst>
                <a:ext uri="{FF2B5EF4-FFF2-40B4-BE49-F238E27FC236}">
                  <a16:creationId xmlns:a16="http://schemas.microsoft.com/office/drawing/2014/main" id="{6C180463-CDFB-B6D6-E995-C8AC86CA2699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" name="Picture 4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838356D6-95D1-F2A2-B4C7-D32CDCEF6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  <p:sp>
        <p:nvSpPr>
          <p:cNvPr id="8" name="Google Shape;137;p27">
            <a:extLst>
              <a:ext uri="{FF2B5EF4-FFF2-40B4-BE49-F238E27FC236}">
                <a16:creationId xmlns:a16="http://schemas.microsoft.com/office/drawing/2014/main" id="{96D28FA6-92AB-6D08-A6DF-BFCDFCF99D2D}"/>
              </a:ext>
            </a:extLst>
          </p:cNvPr>
          <p:cNvSpPr txBox="1">
            <a:spLocks/>
          </p:cNvSpPr>
          <p:nvPr/>
        </p:nvSpPr>
        <p:spPr>
          <a:xfrm flipH="1">
            <a:off x="872474" y="692400"/>
            <a:ext cx="7596293" cy="3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dirty="0"/>
              <a:t>Rotacioni </a:t>
            </a:r>
            <a:r>
              <a:rPr lang="sr-Latn-BA" dirty="0" err="1"/>
              <a:t>aktuator</a:t>
            </a:r>
            <a:endParaRPr lang="sr-Latn-BA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RS" dirty="0"/>
              <a:t>Servomotor je elektromotor koji prema primljenom upravljačkom signalu zauzima određeni okretni položaj</a:t>
            </a:r>
            <a:endParaRPr lang="en-U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RS" dirty="0"/>
              <a:t> </a:t>
            </a:r>
            <a:r>
              <a:rPr lang="sr-Latn-BA" dirty="0"/>
              <a:t>PWM signal koristi se kao upravljački signal, u zavisnosti od trajanja impulse</a:t>
            </a:r>
            <a:r>
              <a:rPr lang="en-US" dirty="0"/>
              <a:t> </a:t>
            </a:r>
            <a:r>
              <a:rPr lang="sr-Latn-BA" dirty="0"/>
              <a:t>zavisi i ugao zakretanja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lang="sr-Latn-RS" dirty="0"/>
          </a:p>
        </p:txBody>
      </p:sp>
      <p:pic>
        <p:nvPicPr>
          <p:cNvPr id="11" name="Picture 10" descr="A diagram of a diagram&#10;&#10;Description automatically generated">
            <a:extLst>
              <a:ext uri="{FF2B5EF4-FFF2-40B4-BE49-F238E27FC236}">
                <a16:creationId xmlns:a16="http://schemas.microsoft.com/office/drawing/2014/main" id="{9F9C3EAE-B712-8EC2-5FD2-C79EF5CF3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474" y="2721794"/>
            <a:ext cx="3396365" cy="229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6702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sr-Latn-RS" dirty="0"/>
              <a:t>Upravljanje električnim </a:t>
            </a:r>
            <a:r>
              <a:rPr lang="sr-Latn-RS" dirty="0" err="1"/>
              <a:t>aktuatorima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RS" dirty="0"/>
              <a:t>Električnim </a:t>
            </a:r>
            <a:r>
              <a:rPr lang="sr-Latn-RS" dirty="0" err="1"/>
              <a:t>aktuatorima</a:t>
            </a:r>
            <a:r>
              <a:rPr lang="sr-Latn-RS" dirty="0"/>
              <a:t> (DC ili AC motor) se obično upravlja preko motor kontrolera.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RS" dirty="0"/>
              <a:t>Kontroler motora može da sadrži sredstva za:</a:t>
            </a:r>
          </a:p>
          <a:p>
            <a:pPr marL="628650" lvl="1" indent="-171450">
              <a:spcBef>
                <a:spcPts val="800"/>
              </a:spcBef>
              <a:spcAft>
                <a:spcPts val="800"/>
              </a:spcAft>
            </a:pPr>
            <a:r>
              <a:rPr lang="sr-Latn-RS" dirty="0"/>
              <a:t>Pokretanje i zaustavljanje motora</a:t>
            </a:r>
          </a:p>
          <a:p>
            <a:pPr marL="628650" lvl="1" indent="-171450">
              <a:spcBef>
                <a:spcPts val="800"/>
              </a:spcBef>
              <a:spcAft>
                <a:spcPts val="800"/>
              </a:spcAft>
            </a:pPr>
            <a:r>
              <a:rPr lang="sr-Latn-RS" dirty="0"/>
              <a:t>Izbor rotacije </a:t>
            </a:r>
            <a:r>
              <a:rPr lang="sr-Latn-RS" dirty="0" err="1"/>
              <a:t>unaprijed</a:t>
            </a:r>
            <a:r>
              <a:rPr lang="sr-Latn-RS" dirty="0"/>
              <a:t> ili unazad</a:t>
            </a:r>
          </a:p>
          <a:p>
            <a:pPr marL="628650" lvl="1" indent="-171450">
              <a:spcBef>
                <a:spcPts val="800"/>
              </a:spcBef>
              <a:spcAft>
                <a:spcPts val="800"/>
              </a:spcAft>
            </a:pPr>
            <a:r>
              <a:rPr lang="sr-Latn-RS" dirty="0"/>
              <a:t>Izbor i regulisanje brzine</a:t>
            </a:r>
          </a:p>
          <a:p>
            <a:pPr marL="628650" lvl="1" indent="-171450">
              <a:spcBef>
                <a:spcPts val="800"/>
              </a:spcBef>
              <a:spcAft>
                <a:spcPts val="800"/>
              </a:spcAft>
            </a:pPr>
            <a:r>
              <a:rPr lang="sr-Latn-RS" dirty="0"/>
              <a:t>Regulisanje ili ograničavanje obrtnog momenta</a:t>
            </a:r>
          </a:p>
          <a:p>
            <a:pPr marL="628650" lvl="1" indent="-171450">
              <a:spcBef>
                <a:spcPts val="800"/>
              </a:spcBef>
              <a:spcAft>
                <a:spcPts val="800"/>
              </a:spcAft>
            </a:pPr>
            <a:r>
              <a:rPr lang="sr-Latn-RS" dirty="0"/>
              <a:t>Zaštitu od preopterećenja i električnih kvarova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RS" dirty="0"/>
              <a:t>Osnovni tipovi kontrolera motora su: elektronski i </a:t>
            </a:r>
            <a:r>
              <a:rPr lang="sr-Latn-RS" dirty="0" err="1"/>
              <a:t>elektromehanički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lang="sr-Latn-RS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5</a:t>
            </a:r>
            <a:endParaRPr lang="en" dirty="0">
              <a:solidFill>
                <a:schemeClr val="lt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6DD9DDE-042F-394E-FECC-85016D13062F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3" name="Google Shape;139;p27">
              <a:extLst>
                <a:ext uri="{FF2B5EF4-FFF2-40B4-BE49-F238E27FC236}">
                  <a16:creationId xmlns:a16="http://schemas.microsoft.com/office/drawing/2014/main" id="{8E65D2D6-7DF3-73A1-ABA6-32C807C9229B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Picture 3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353AB8EC-A91A-71EE-02F3-609F3F072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23295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sr-Latn-RS" dirty="0" err="1"/>
              <a:t>Primjer</a:t>
            </a:r>
            <a:r>
              <a:rPr lang="sr-Latn-RS" dirty="0"/>
              <a:t> upravljanja električnim </a:t>
            </a:r>
            <a:r>
              <a:rPr lang="sr-Latn-RS" dirty="0" err="1"/>
              <a:t>aktuatorima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3511316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pt-BR" dirty="0"/>
              <a:t>MD1.3 2A Dual Motor Controller SKU DRI0002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RS" dirty="0"/>
              <a:t>Mogućnost upravljanja sa dva motora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RS" dirty="0"/>
              <a:t>Mogućnost napajanja kontrolera i motora istim izvorom napajanja (VD=VS, postavljen </a:t>
            </a:r>
            <a:r>
              <a:rPr lang="sr-Latn-RS" i="1" dirty="0" err="1"/>
              <a:t>Supply</a:t>
            </a:r>
            <a:r>
              <a:rPr lang="sr-Latn-RS" i="1" dirty="0"/>
              <a:t> </a:t>
            </a:r>
            <a:r>
              <a:rPr lang="sr-Latn-RS" i="1" dirty="0" err="1"/>
              <a:t>Switching</a:t>
            </a:r>
            <a:r>
              <a:rPr lang="sr-Latn-RS" i="1" dirty="0"/>
              <a:t> </a:t>
            </a:r>
            <a:r>
              <a:rPr lang="sr-Latn-RS" i="1" dirty="0" err="1"/>
              <a:t>Jumper</a:t>
            </a:r>
            <a:r>
              <a:rPr lang="sr-Latn-RS" dirty="0"/>
              <a:t>)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RS" dirty="0"/>
              <a:t>Mogućnost napajanja kontrolera i motora različitim izvorima napajanja (VD≠VS, uklonjen </a:t>
            </a:r>
            <a:r>
              <a:rPr lang="sr-Latn-RS" i="1" dirty="0" err="1"/>
              <a:t>Supply</a:t>
            </a:r>
            <a:r>
              <a:rPr lang="sr-Latn-RS" i="1" dirty="0"/>
              <a:t> </a:t>
            </a:r>
            <a:r>
              <a:rPr lang="sr-Latn-RS" i="1" dirty="0" err="1"/>
              <a:t>Switching</a:t>
            </a:r>
            <a:r>
              <a:rPr lang="sr-Latn-RS" i="1" dirty="0"/>
              <a:t> </a:t>
            </a:r>
            <a:r>
              <a:rPr lang="sr-Latn-RS" i="1" dirty="0" err="1"/>
              <a:t>Jumper</a:t>
            </a:r>
            <a:r>
              <a:rPr lang="sr-Latn-RS" dirty="0"/>
              <a:t>)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RS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5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5ECA48-5D14-4152-97DA-63FCE3D638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49"/>
          <a:stretch/>
        </p:blipFill>
        <p:spPr>
          <a:xfrm>
            <a:off x="4231390" y="769381"/>
            <a:ext cx="4812545" cy="317093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D5AD29E-1D7E-1CC3-562A-8ACE29F8F768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4" name="Google Shape;139;p27">
              <a:extLst>
                <a:ext uri="{FF2B5EF4-FFF2-40B4-BE49-F238E27FC236}">
                  <a16:creationId xmlns:a16="http://schemas.microsoft.com/office/drawing/2014/main" id="{9E5606BC-3100-5229-F709-0B3159BEDDFD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" name="Picture 4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01A4949C-91AC-618D-6094-D796D0229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8755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546457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Razvojna ploča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3" y="540000"/>
            <a:ext cx="5917589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RS" dirty="0"/>
              <a:t>Školski </a:t>
            </a:r>
            <a:r>
              <a:rPr lang="sr-Latn-RS" dirty="0" err="1"/>
              <a:t>primjer</a:t>
            </a:r>
            <a:r>
              <a:rPr lang="sr-Latn-RS" dirty="0"/>
              <a:t> razvojne ploče sa ARM </a:t>
            </a:r>
            <a:r>
              <a:rPr lang="sr-Latn-RS" dirty="0" err="1"/>
              <a:t>Cortex</a:t>
            </a:r>
            <a:r>
              <a:rPr lang="sr-Latn-RS" dirty="0"/>
              <a:t> M4 jezgrom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/>
              <a:t>STM32F446ZE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Ugrađen</a:t>
            </a:r>
            <a:r>
              <a:rPr lang="en-US" dirty="0"/>
              <a:t> USB </a:t>
            </a:r>
            <a:r>
              <a:rPr lang="en-US" dirty="0" err="1"/>
              <a:t>programator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it-IT" dirty="0"/>
              <a:t>Dostupni su svi IO pinovi mikrokontrolera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RS" dirty="0"/>
              <a:t>3 LED diode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RS" dirty="0"/>
              <a:t>1 korisnički taster</a:t>
            </a:r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D7C423-12C6-4D8E-8409-BD0475E13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004" y="577800"/>
            <a:ext cx="1898963" cy="324213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AC32954-FE4D-F49C-A2E4-B7B0690C3AD9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4" name="Google Shape;139;p27">
              <a:extLst>
                <a:ext uri="{FF2B5EF4-FFF2-40B4-BE49-F238E27FC236}">
                  <a16:creationId xmlns:a16="http://schemas.microsoft.com/office/drawing/2014/main" id="{B7186396-309C-2F36-231E-53C7E558615D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" name="Picture 4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6D73EBE9-8AFF-008C-8C00-377E18392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92100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sr-Latn-RS" dirty="0" err="1"/>
              <a:t>Primjer</a:t>
            </a:r>
            <a:r>
              <a:rPr lang="sr-Latn-RS" dirty="0"/>
              <a:t> upravljanja električnim </a:t>
            </a:r>
            <a:r>
              <a:rPr lang="sr-Latn-RS" dirty="0" err="1"/>
              <a:t>aktuatorima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3511316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pt-BR" dirty="0"/>
              <a:t>MD1.3 2A Dual Motor Controller SKU DRI0002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RS" dirty="0"/>
              <a:t>Kontrola motora pomoću dva pina:</a:t>
            </a:r>
          </a:p>
          <a:p>
            <a:pPr marL="628650" lvl="1" indent="-171450">
              <a:spcAft>
                <a:spcPts val="1600"/>
              </a:spcAft>
            </a:pPr>
            <a:r>
              <a:rPr lang="sr-Latn-RS" dirty="0"/>
              <a:t>E1/E2 – pokretanje/zaustavljanje motora</a:t>
            </a:r>
          </a:p>
          <a:p>
            <a:pPr marL="628650" lvl="1" indent="-171450">
              <a:spcAft>
                <a:spcPts val="1600"/>
              </a:spcAft>
            </a:pPr>
            <a:r>
              <a:rPr lang="sr-Latn-RS" dirty="0"/>
              <a:t>M1/M2 – </a:t>
            </a:r>
            <a:r>
              <a:rPr lang="sr-Latn-RS" dirty="0" err="1"/>
              <a:t>promjena</a:t>
            </a:r>
            <a:r>
              <a:rPr lang="sr-Latn-RS" dirty="0"/>
              <a:t> </a:t>
            </a:r>
            <a:r>
              <a:rPr lang="sr-Latn-RS" dirty="0" err="1"/>
              <a:t>smijera</a:t>
            </a:r>
            <a:r>
              <a:rPr lang="sr-Latn-RS" dirty="0"/>
              <a:t> kretanja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lang="sr-Latn-RS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5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5ECA48-5D14-4152-97DA-63FCE3D638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49"/>
          <a:stretch/>
        </p:blipFill>
        <p:spPr>
          <a:xfrm>
            <a:off x="4231390" y="769381"/>
            <a:ext cx="4812545" cy="31709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B609D9-264F-471B-B9FE-52C403164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741" y="3028070"/>
            <a:ext cx="3609982" cy="145351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B50F2F1-52B5-D4C1-8DFC-D59B3E4D1685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5" name="Google Shape;139;p27">
              <a:extLst>
                <a:ext uri="{FF2B5EF4-FFF2-40B4-BE49-F238E27FC236}">
                  <a16:creationId xmlns:a16="http://schemas.microsoft.com/office/drawing/2014/main" id="{F3EC07F3-75C8-4637-DDC9-DC76181DB99F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" name="Picture 5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DFA4BA1B-E82B-1E62-F9C7-8CED13B42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565154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sr-Latn-RS" dirty="0" err="1"/>
              <a:t>Primjer</a:t>
            </a:r>
            <a:r>
              <a:rPr lang="sr-Latn-RS" dirty="0"/>
              <a:t> upravljanja električnim </a:t>
            </a:r>
            <a:r>
              <a:rPr lang="sr-Latn-RS" dirty="0" err="1"/>
              <a:t>aktuatorima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3511316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pt-BR" dirty="0"/>
              <a:t>MD1.3 2A Dual Motor Controller SKU DRI0002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RS" dirty="0"/>
              <a:t>Kontrola brzine motora pomoću PWM signala: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sr-Latn-RS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5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5ECA48-5D14-4152-97DA-63FCE3D638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49"/>
          <a:stretch/>
        </p:blipFill>
        <p:spPr>
          <a:xfrm>
            <a:off x="4231390" y="769381"/>
            <a:ext cx="4812545" cy="31709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8BD880-A1A4-4FF9-90BF-721F797FE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106" y="1857963"/>
            <a:ext cx="3333939" cy="250045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447017E-1621-B41F-5E36-CB1B86801615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5" name="Google Shape;139;p27">
              <a:extLst>
                <a:ext uri="{FF2B5EF4-FFF2-40B4-BE49-F238E27FC236}">
                  <a16:creationId xmlns:a16="http://schemas.microsoft.com/office/drawing/2014/main" id="{34BE407D-E77F-4D9D-0D14-6372DD68F0BA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" name="Picture 5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031CFF89-B58C-48CC-A6D0-B8213C1BC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881467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51"/>
          <p:cNvPicPr preferRelativeResize="0"/>
          <p:nvPr/>
        </p:nvPicPr>
        <p:blipFill>
          <a:blip r:embed="rId3"/>
          <a:srcRect t="6493" b="6493"/>
          <a:stretch/>
        </p:blipFill>
        <p:spPr>
          <a:xfrm>
            <a:off x="3981435" y="0"/>
            <a:ext cx="516255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51"/>
          <p:cNvSpPr/>
          <p:nvPr/>
        </p:nvSpPr>
        <p:spPr>
          <a:xfrm rot="5400000">
            <a:off x="1428875" y="205200"/>
            <a:ext cx="3358800" cy="50265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8" name="Google Shape;578;p51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58002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Aleksandar.Beslic@rt-rk.com</a:t>
            </a:r>
            <a:endParaRPr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sr-Latn-BA" dirty="0">
              <a:solidFill>
                <a:schemeClr val="bg1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r-Latn-BA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https://www.rt-rk.com/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79" name="Google Shape;579;p51"/>
          <p:cNvSpPr txBox="1">
            <a:spLocks noGrp="1"/>
          </p:cNvSpPr>
          <p:nvPr>
            <p:ph type="ctrTitle"/>
          </p:nvPr>
        </p:nvSpPr>
        <p:spPr>
          <a:xfrm>
            <a:off x="831199" y="376500"/>
            <a:ext cx="3883676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</a:rPr>
              <a:t>HVALA NA PA</a:t>
            </a:r>
            <a:r>
              <a:rPr lang="sr-Latn-BA" sz="3000" dirty="0">
                <a:solidFill>
                  <a:schemeClr val="lt1"/>
                </a:solidFill>
              </a:rPr>
              <a:t>ŽNJI</a:t>
            </a:r>
            <a:r>
              <a:rPr lang="en" sz="3000" dirty="0">
                <a:solidFill>
                  <a:schemeClr val="lt1"/>
                </a:solidFill>
              </a:rPr>
              <a:t>!</a:t>
            </a:r>
            <a:endParaRPr sz="30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3"/>
          <p:cNvSpPr/>
          <p:nvPr/>
        </p:nvSpPr>
        <p:spPr>
          <a:xfrm>
            <a:off x="0" y="1559850"/>
            <a:ext cx="5197200" cy="359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53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This is where you give credit to the ones who are part of this project.</a:t>
            </a:r>
            <a:endParaRPr>
              <a:solidFill>
                <a:schemeClr val="lt1"/>
              </a:solidFill>
            </a:endParaRPr>
          </a:p>
          <a:p>
            <a:pPr marL="2413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241300" lvl="0" indent="-2032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tamaran Light"/>
              <a:buChar char="⎯"/>
            </a:pPr>
            <a:r>
              <a:rPr lang="en">
                <a:solidFill>
                  <a:schemeClr val="lt1"/>
                </a:solidFill>
              </a:rPr>
              <a:t>Presentation template by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tamaran Light"/>
              <a:buChar char="⎯"/>
            </a:pPr>
            <a:r>
              <a:rPr lang="en">
                <a:solidFill>
                  <a:schemeClr val="lt1"/>
                </a:solidFill>
              </a:rPr>
              <a:t>Icons by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tamaran Light"/>
              <a:buChar char="⎯"/>
            </a:pPr>
            <a:r>
              <a:rPr lang="en">
                <a:solidFill>
                  <a:schemeClr val="lt1"/>
                </a:solidFill>
              </a:rPr>
              <a:t>Infographics by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tamaran Light"/>
              <a:buChar char="⎯"/>
            </a:pPr>
            <a:r>
              <a:rPr lang="en">
                <a:solidFill>
                  <a:schemeClr val="lt1"/>
                </a:solidFill>
              </a:rPr>
              <a:t>Images created by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06" name="Google Shape;606;p53"/>
          <p:cNvSpPr txBox="1">
            <a:spLocks noGrp="1"/>
          </p:cNvSpPr>
          <p:nvPr>
            <p:ph type="ctrTitle"/>
          </p:nvPr>
        </p:nvSpPr>
        <p:spPr>
          <a:xfrm>
            <a:off x="148800" y="20400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CREDITS</a:t>
            </a:r>
            <a:endParaRPr dirty="0"/>
          </a:p>
        </p:txBody>
      </p:sp>
      <p:sp>
        <p:nvSpPr>
          <p:cNvPr id="607" name="Google Shape;607;p53"/>
          <p:cNvSpPr/>
          <p:nvPr/>
        </p:nvSpPr>
        <p:spPr>
          <a:xfrm>
            <a:off x="4961825" y="3661475"/>
            <a:ext cx="487500" cy="15291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546457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STM32F446ZE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3" y="540000"/>
            <a:ext cx="5917589" cy="3712200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171450" indent="-171450">
              <a:lnSpc>
                <a:spcPct val="35000"/>
              </a:lnSpc>
              <a:spcBef>
                <a:spcPts val="1600"/>
              </a:spcBef>
              <a:spcAft>
                <a:spcPts val="1600"/>
              </a:spcAft>
            </a:pPr>
            <a:r>
              <a:rPr lang="sr-Latn-RS" dirty="0"/>
              <a:t>180 </a:t>
            </a:r>
            <a:r>
              <a:rPr lang="sr-Latn-RS" dirty="0" err="1"/>
              <a:t>MHz</a:t>
            </a:r>
            <a:endParaRPr lang="sr-Latn-RS" dirty="0"/>
          </a:p>
          <a:p>
            <a:pPr marL="171450" indent="-171450">
              <a:lnSpc>
                <a:spcPct val="35000"/>
              </a:lnSpc>
              <a:spcBef>
                <a:spcPts val="1600"/>
              </a:spcBef>
              <a:spcAft>
                <a:spcPts val="1600"/>
              </a:spcAft>
            </a:pPr>
            <a:r>
              <a:rPr lang="sr-Latn-RS" dirty="0"/>
              <a:t>512 </a:t>
            </a:r>
            <a:r>
              <a:rPr lang="sr-Latn-RS" dirty="0" err="1"/>
              <a:t>kB</a:t>
            </a:r>
            <a:r>
              <a:rPr lang="sr-Latn-RS" dirty="0"/>
              <a:t> </a:t>
            </a:r>
            <a:r>
              <a:rPr lang="sr-Latn-RS" dirty="0" err="1"/>
              <a:t>of</a:t>
            </a:r>
            <a:r>
              <a:rPr lang="sr-Latn-RS" dirty="0"/>
              <a:t> </a:t>
            </a:r>
            <a:r>
              <a:rPr lang="sr-Latn-RS" dirty="0" err="1"/>
              <a:t>Flash</a:t>
            </a:r>
            <a:endParaRPr lang="sr-Latn-RS" dirty="0"/>
          </a:p>
          <a:p>
            <a:pPr marL="171450" indent="-171450">
              <a:lnSpc>
                <a:spcPct val="35000"/>
              </a:lnSpc>
              <a:spcBef>
                <a:spcPts val="1600"/>
              </a:spcBef>
              <a:spcAft>
                <a:spcPts val="1600"/>
              </a:spcAft>
            </a:pPr>
            <a:r>
              <a:rPr lang="sr-Latn-RS" dirty="0"/>
              <a:t>128 KB </a:t>
            </a:r>
            <a:r>
              <a:rPr lang="sr-Latn-RS" dirty="0" err="1"/>
              <a:t>of</a:t>
            </a:r>
            <a:r>
              <a:rPr lang="sr-Latn-RS" dirty="0"/>
              <a:t> SRAM</a:t>
            </a:r>
          </a:p>
          <a:p>
            <a:pPr marL="171450" indent="-171450">
              <a:lnSpc>
                <a:spcPct val="35000"/>
              </a:lnSpc>
              <a:spcBef>
                <a:spcPts val="1600"/>
              </a:spcBef>
              <a:spcAft>
                <a:spcPts val="1600"/>
              </a:spcAft>
            </a:pPr>
            <a:r>
              <a:rPr lang="sr-Latn-RS" dirty="0"/>
              <a:t>Od 1.7V do 3.6V </a:t>
            </a:r>
          </a:p>
          <a:p>
            <a:pPr marL="171450" indent="-171450">
              <a:lnSpc>
                <a:spcPct val="35000"/>
              </a:lnSpc>
              <a:spcBef>
                <a:spcPts val="1600"/>
              </a:spcBef>
              <a:spcAft>
                <a:spcPts val="1600"/>
              </a:spcAft>
            </a:pPr>
            <a:r>
              <a:rPr lang="sr-Latn-RS" i="1" dirty="0" err="1"/>
              <a:t>Low</a:t>
            </a:r>
            <a:r>
              <a:rPr lang="sr-Latn-RS" i="1" dirty="0"/>
              <a:t> </a:t>
            </a:r>
            <a:r>
              <a:rPr lang="sr-Latn-RS" i="1" dirty="0" err="1"/>
              <a:t>power</a:t>
            </a:r>
            <a:r>
              <a:rPr lang="sr-Latn-RS" i="1" dirty="0"/>
              <a:t> </a:t>
            </a:r>
            <a:r>
              <a:rPr lang="sr-Latn-RS" dirty="0" err="1"/>
              <a:t>modovi</a:t>
            </a:r>
            <a:r>
              <a:rPr lang="sr-Latn-RS" dirty="0"/>
              <a:t> (</a:t>
            </a:r>
            <a:r>
              <a:rPr lang="sr-Latn-RS" i="1" dirty="0" err="1"/>
              <a:t>sleep</a:t>
            </a:r>
            <a:r>
              <a:rPr lang="sr-Latn-RS" i="1" dirty="0"/>
              <a:t>, stop, </a:t>
            </a:r>
            <a:r>
              <a:rPr lang="sr-Latn-RS" i="1" dirty="0" err="1"/>
              <a:t>standby</a:t>
            </a:r>
            <a:r>
              <a:rPr lang="sr-Latn-RS" i="1" dirty="0"/>
              <a:t>)</a:t>
            </a:r>
          </a:p>
          <a:p>
            <a:pPr marL="171450" indent="-171450">
              <a:lnSpc>
                <a:spcPct val="35000"/>
              </a:lnSpc>
              <a:spcBef>
                <a:spcPts val="1600"/>
              </a:spcBef>
              <a:spcAft>
                <a:spcPts val="1600"/>
              </a:spcAft>
            </a:pPr>
            <a:r>
              <a:rPr lang="sr-Latn-RS" dirty="0"/>
              <a:t>RTC</a:t>
            </a:r>
          </a:p>
          <a:p>
            <a:pPr marL="171450" indent="-171450">
              <a:lnSpc>
                <a:spcPct val="35000"/>
              </a:lnSpc>
              <a:spcBef>
                <a:spcPts val="1600"/>
              </a:spcBef>
              <a:spcAft>
                <a:spcPts val="1600"/>
              </a:spcAft>
            </a:pPr>
            <a:r>
              <a:rPr lang="sr-Latn-RS" dirty="0"/>
              <a:t>3x12 bit ADC</a:t>
            </a:r>
          </a:p>
          <a:p>
            <a:pPr marL="171450" indent="-171450">
              <a:lnSpc>
                <a:spcPct val="35000"/>
              </a:lnSpc>
              <a:spcBef>
                <a:spcPts val="1600"/>
              </a:spcBef>
              <a:spcAft>
                <a:spcPts val="1600"/>
              </a:spcAft>
            </a:pPr>
            <a:r>
              <a:rPr lang="sr-Latn-RS" dirty="0"/>
              <a:t>2x12 bit DA</a:t>
            </a:r>
          </a:p>
          <a:p>
            <a:pPr marL="171450" indent="-171450">
              <a:lnSpc>
                <a:spcPct val="35000"/>
              </a:lnSpc>
              <a:spcBef>
                <a:spcPts val="1600"/>
              </a:spcBef>
              <a:spcAft>
                <a:spcPts val="1600"/>
              </a:spcAft>
            </a:pPr>
            <a:r>
              <a:rPr lang="sr-Latn-RS" dirty="0"/>
              <a:t>DMA</a:t>
            </a:r>
          </a:p>
          <a:p>
            <a:pPr marL="171450" indent="-171450">
              <a:lnSpc>
                <a:spcPct val="35000"/>
              </a:lnSpc>
              <a:spcBef>
                <a:spcPts val="1600"/>
              </a:spcBef>
              <a:spcAft>
                <a:spcPts val="1600"/>
              </a:spcAft>
            </a:pPr>
            <a:r>
              <a:rPr lang="sr-Latn-RS" dirty="0"/>
              <a:t>17 </a:t>
            </a:r>
            <a:r>
              <a:rPr lang="sr-Latn-RS" dirty="0" err="1"/>
              <a:t>tajmera</a:t>
            </a:r>
            <a:endParaRPr lang="sr-Latn-RS" dirty="0"/>
          </a:p>
          <a:p>
            <a:pPr marL="171450" indent="-171450">
              <a:lnSpc>
                <a:spcPct val="35000"/>
              </a:lnSpc>
              <a:spcBef>
                <a:spcPts val="1600"/>
              </a:spcBef>
              <a:spcAft>
                <a:spcPts val="1600"/>
              </a:spcAft>
            </a:pPr>
            <a:r>
              <a:rPr lang="sr-Latn-RS" dirty="0"/>
              <a:t>4xUSART</a:t>
            </a:r>
          </a:p>
          <a:p>
            <a:pPr marL="171450" indent="-171450">
              <a:lnSpc>
                <a:spcPct val="35000"/>
              </a:lnSpc>
              <a:spcBef>
                <a:spcPts val="1600"/>
              </a:spcBef>
              <a:spcAft>
                <a:spcPts val="1600"/>
              </a:spcAft>
            </a:pPr>
            <a:r>
              <a:rPr lang="sr-Latn-RS" dirty="0"/>
              <a:t>4xSPI</a:t>
            </a:r>
          </a:p>
          <a:p>
            <a:pPr marL="171450" indent="-171450">
              <a:lnSpc>
                <a:spcPct val="35000"/>
              </a:lnSpc>
              <a:spcBef>
                <a:spcPts val="1600"/>
              </a:spcBef>
              <a:spcAft>
                <a:spcPts val="1600"/>
              </a:spcAft>
            </a:pPr>
            <a:r>
              <a:rPr lang="sr-Latn-RS" dirty="0"/>
              <a:t>4xI2C</a:t>
            </a:r>
          </a:p>
          <a:p>
            <a:pPr marL="171450" indent="-171450">
              <a:lnSpc>
                <a:spcPct val="35000"/>
              </a:lnSpc>
              <a:spcBef>
                <a:spcPts val="1600"/>
              </a:spcBef>
              <a:spcAft>
                <a:spcPts val="1600"/>
              </a:spcAft>
            </a:pPr>
            <a:r>
              <a:rPr lang="sr-Latn-RS" dirty="0"/>
              <a:t>SDIO</a:t>
            </a:r>
          </a:p>
          <a:p>
            <a:pPr marL="171450" indent="-171450">
              <a:lnSpc>
                <a:spcPct val="35000"/>
              </a:lnSpc>
              <a:spcBef>
                <a:spcPts val="1600"/>
              </a:spcBef>
              <a:spcAft>
                <a:spcPts val="1600"/>
              </a:spcAft>
            </a:pPr>
            <a:r>
              <a:rPr lang="sr-Latn-RS" dirty="0"/>
              <a:t>USB 2.0</a:t>
            </a:r>
          </a:p>
          <a:p>
            <a:pPr marL="171450" indent="-171450">
              <a:lnSpc>
                <a:spcPct val="35000"/>
              </a:lnSpc>
              <a:spcBef>
                <a:spcPts val="1600"/>
              </a:spcBef>
              <a:spcAft>
                <a:spcPts val="1600"/>
              </a:spcAft>
            </a:pPr>
            <a:r>
              <a:rPr lang="sr-Latn-RS" dirty="0"/>
              <a:t>CRC jedinica</a:t>
            </a:r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D7C423-12C6-4D8E-8409-BD0475E13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004" y="577800"/>
            <a:ext cx="1898963" cy="324213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A4DD8BD-2A72-3C56-17D2-FC8F7D49B6B7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4" name="Google Shape;139;p27">
              <a:extLst>
                <a:ext uri="{FF2B5EF4-FFF2-40B4-BE49-F238E27FC236}">
                  <a16:creationId xmlns:a16="http://schemas.microsoft.com/office/drawing/2014/main" id="{132F6A69-A19F-4E1E-295A-BF33E1DBA541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" name="Picture 4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CF371811-186A-720B-60B2-1021658C0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3690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546457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STM32F446ZE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3" y="540000"/>
            <a:ext cx="5917589" cy="3712200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171450" indent="-171450">
              <a:lnSpc>
                <a:spcPct val="35000"/>
              </a:lnSpc>
              <a:spcBef>
                <a:spcPts val="1600"/>
              </a:spcBef>
              <a:spcAft>
                <a:spcPts val="1600"/>
              </a:spcAft>
            </a:pPr>
            <a:endParaRPr lang="sr-Latn-RS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D3D224E-2BBD-5C3E-32F8-164CFDE50DE6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4" name="Google Shape;139;p27">
              <a:extLst>
                <a:ext uri="{FF2B5EF4-FFF2-40B4-BE49-F238E27FC236}">
                  <a16:creationId xmlns:a16="http://schemas.microsoft.com/office/drawing/2014/main" id="{A21F724A-BB07-0645-4D86-02FA2D7751A9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" name="Picture 4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E9DEA363-E32C-242E-91E9-73362F9FD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  <p:pic>
        <p:nvPicPr>
          <p:cNvPr id="7" name="Picture 6" descr="A blue and white chart with text&#10;&#10;Description automatically generated with medium confidence">
            <a:extLst>
              <a:ext uri="{FF2B5EF4-FFF2-40B4-BE49-F238E27FC236}">
                <a16:creationId xmlns:a16="http://schemas.microsoft.com/office/drawing/2014/main" id="{70ECB805-E300-E953-60D5-915ECF2C2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890" y="536978"/>
            <a:ext cx="5189231" cy="448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106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546457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Organizacija memorije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RS" dirty="0" err="1"/>
              <a:t>Mikrokontroler</a:t>
            </a:r>
            <a:r>
              <a:rPr lang="sr-Latn-RS" dirty="0"/>
              <a:t> </a:t>
            </a:r>
            <a:r>
              <a:rPr lang="sr-Latn-RS" dirty="0" err="1"/>
              <a:t>posjeduje</a:t>
            </a:r>
            <a:r>
              <a:rPr lang="sr-Latn-RS" dirty="0"/>
              <a:t> RAM i </a:t>
            </a:r>
            <a:r>
              <a:rPr lang="sr-Latn-RS" dirty="0" err="1"/>
              <a:t>Flash</a:t>
            </a:r>
            <a:r>
              <a:rPr lang="sr-Latn-RS" dirty="0"/>
              <a:t> memoriju koje mogu biti dodatno </a:t>
            </a:r>
            <a:r>
              <a:rPr lang="sr-Latn-RS" dirty="0" err="1"/>
              <a:t>podijeljene</a:t>
            </a:r>
            <a:r>
              <a:rPr lang="sr-Latn-RS" dirty="0"/>
              <a:t> u različite blokove.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pl-PL" dirty="0"/>
              <a:t>U Flash memoriji se nalazi firmver odnosno programski kod.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/>
              <a:t>RAM </a:t>
            </a:r>
            <a:r>
              <a:rPr lang="en-US" dirty="0" err="1"/>
              <a:t>memorija</a:t>
            </a:r>
            <a:r>
              <a:rPr lang="en-US" dirty="0"/>
              <a:t> </a:t>
            </a:r>
            <a:r>
              <a:rPr lang="en-US" dirty="0" err="1"/>
              <a:t>sadrži</a:t>
            </a:r>
            <a:r>
              <a:rPr lang="en-US" dirty="0"/>
              <a:t> </a:t>
            </a:r>
            <a:r>
              <a:rPr lang="en-US" dirty="0" err="1"/>
              <a:t>podatke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programski</a:t>
            </a:r>
            <a:r>
              <a:rPr lang="en-US" dirty="0"/>
              <a:t> </a:t>
            </a:r>
            <a:r>
              <a:rPr lang="en-US" dirty="0" err="1"/>
              <a:t>stek</a:t>
            </a:r>
            <a:r>
              <a:rPr lang="en-US" dirty="0"/>
              <a:t>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Svi</a:t>
            </a:r>
            <a:r>
              <a:rPr lang="en-US" dirty="0"/>
              <a:t> </a:t>
            </a:r>
            <a:r>
              <a:rPr lang="en-US" dirty="0" err="1"/>
              <a:t>fizički</a:t>
            </a:r>
            <a:r>
              <a:rPr lang="en-US" dirty="0"/>
              <a:t> </a:t>
            </a:r>
            <a:r>
              <a:rPr lang="en-US" dirty="0" err="1"/>
              <a:t>memorijski</a:t>
            </a:r>
            <a:r>
              <a:rPr lang="en-US" dirty="0"/>
              <a:t> </a:t>
            </a:r>
            <a:r>
              <a:rPr lang="en-US" dirty="0" err="1"/>
              <a:t>blokovi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mapirani</a:t>
            </a:r>
            <a:r>
              <a:rPr lang="en-US" dirty="0"/>
              <a:t> u </a:t>
            </a:r>
            <a:r>
              <a:rPr lang="en-US" dirty="0" err="1"/>
              <a:t>jedinstveni</a:t>
            </a:r>
            <a:r>
              <a:rPr lang="en-US" dirty="0"/>
              <a:t> </a:t>
            </a:r>
            <a:r>
              <a:rPr lang="en-US" dirty="0" err="1"/>
              <a:t>sistemski</a:t>
            </a:r>
            <a:r>
              <a:rPr lang="en-US" dirty="0"/>
              <a:t> </a:t>
            </a:r>
            <a:r>
              <a:rPr lang="en-US" dirty="0" err="1"/>
              <a:t>adresni</a:t>
            </a:r>
            <a:r>
              <a:rPr lang="en-US" dirty="0"/>
              <a:t> pro</a:t>
            </a:r>
            <a:r>
              <a:rPr lang="sr-Latn-RS" dirty="0"/>
              <a:t>s</a:t>
            </a:r>
            <a:r>
              <a:rPr lang="en-US" dirty="0"/>
              <a:t>tor</a:t>
            </a:r>
            <a:r>
              <a:rPr lang="sr-Latn-RS" dirty="0"/>
              <a:t> (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primjer</a:t>
            </a:r>
            <a:r>
              <a:rPr lang="en-US" dirty="0"/>
              <a:t>: Flash </a:t>
            </a:r>
            <a:r>
              <a:rPr lang="en-US" dirty="0" err="1"/>
              <a:t>počinje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adresi</a:t>
            </a:r>
            <a:r>
              <a:rPr lang="en-US" dirty="0"/>
              <a:t> 0x0800 0000 a RAM </a:t>
            </a:r>
            <a:r>
              <a:rPr lang="en-US" dirty="0" err="1"/>
              <a:t>na</a:t>
            </a:r>
            <a:r>
              <a:rPr lang="en-US" dirty="0"/>
              <a:t> 0x2000 0000</a:t>
            </a:r>
            <a:r>
              <a:rPr lang="sr-Latn-RS" dirty="0"/>
              <a:t>).</a:t>
            </a:r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01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0F9171-F173-5E3B-30C4-CDC925E06012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6" name="Google Shape;139;p27">
              <a:extLst>
                <a:ext uri="{FF2B5EF4-FFF2-40B4-BE49-F238E27FC236}">
                  <a16:creationId xmlns:a16="http://schemas.microsoft.com/office/drawing/2014/main" id="{5587EFCD-5942-3CF8-B90F-19DFE6A3946A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" name="Picture 7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42001C66-21FC-FED5-82F8-17F093865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1620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534DB0-3DD3-4DF1-B8CF-7CD5D97AE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421" y="577800"/>
            <a:ext cx="4840922" cy="4447558"/>
          </a:xfrm>
          <a:prstGeom prst="rect">
            <a:avLst/>
          </a:prstGeom>
        </p:spPr>
      </p:pic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546457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sr-Latn-RS" dirty="0"/>
              <a:t>Organizacija memorije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3" y="540000"/>
            <a:ext cx="5917589" cy="3712200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171450" indent="-171450">
              <a:lnSpc>
                <a:spcPct val="35000"/>
              </a:lnSpc>
              <a:spcBef>
                <a:spcPts val="1600"/>
              </a:spcBef>
              <a:spcAft>
                <a:spcPts val="1600"/>
              </a:spcAft>
            </a:pPr>
            <a:endParaRPr lang="sr-Latn-RS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9CEFDF7-74F2-54B4-DC0E-6B850B2CA82E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3" name="Google Shape;139;p27">
              <a:extLst>
                <a:ext uri="{FF2B5EF4-FFF2-40B4-BE49-F238E27FC236}">
                  <a16:creationId xmlns:a16="http://schemas.microsoft.com/office/drawing/2014/main" id="{09BBD963-13F5-CA7A-5683-8C42637DBB5B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Picture 3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2F784923-F0F8-C664-5922-93F174FB6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3925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546457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 err="1"/>
              <a:t>Firmver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/>
              <a:t>U </a:t>
            </a:r>
            <a:r>
              <a:rPr lang="en-US" dirty="0" err="1"/>
              <a:t>opštem</a:t>
            </a:r>
            <a:r>
              <a:rPr lang="en-US" dirty="0"/>
              <a:t> </a:t>
            </a:r>
            <a:r>
              <a:rPr lang="en-US" dirty="0" err="1"/>
              <a:t>slučaju</a:t>
            </a:r>
            <a:r>
              <a:rPr lang="en-US" dirty="0"/>
              <a:t> </a:t>
            </a:r>
            <a:r>
              <a:rPr lang="en-US" dirty="0" err="1"/>
              <a:t>može</a:t>
            </a:r>
            <a:r>
              <a:rPr lang="en-US" dirty="0"/>
              <a:t> da se </a:t>
            </a:r>
            <a:r>
              <a:rPr lang="en-US" dirty="0" err="1"/>
              <a:t>kaže</a:t>
            </a:r>
            <a:r>
              <a:rPr lang="en-US" dirty="0"/>
              <a:t> da je to </a:t>
            </a:r>
            <a:r>
              <a:rPr lang="en-US" dirty="0" err="1"/>
              <a:t>softver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kontroliše</a:t>
            </a:r>
            <a:r>
              <a:rPr lang="en-US" dirty="0"/>
              <a:t> </a:t>
            </a:r>
            <a:r>
              <a:rPr lang="en-US" dirty="0" err="1"/>
              <a:t>hardver</a:t>
            </a:r>
            <a:r>
              <a:rPr lang="en-US" dirty="0"/>
              <a:t>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Nakon</a:t>
            </a:r>
            <a:r>
              <a:rPr lang="en-US" dirty="0"/>
              <a:t> </a:t>
            </a:r>
            <a:r>
              <a:rPr lang="en-US" dirty="0" err="1"/>
              <a:t>kompajliranja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linkovanja</a:t>
            </a:r>
            <a:r>
              <a:rPr lang="en-US" dirty="0"/>
              <a:t> </a:t>
            </a:r>
            <a:r>
              <a:rPr lang="en-US" dirty="0" err="1"/>
              <a:t>našeg</a:t>
            </a:r>
            <a:r>
              <a:rPr lang="en-US" dirty="0"/>
              <a:t> </a:t>
            </a:r>
            <a:r>
              <a:rPr lang="sr-Latn-RS" dirty="0"/>
              <a:t>izvornog</a:t>
            </a:r>
            <a:r>
              <a:rPr lang="en-US" dirty="0"/>
              <a:t> </a:t>
            </a:r>
            <a:r>
              <a:rPr lang="en-US" dirty="0" err="1"/>
              <a:t>koda</a:t>
            </a:r>
            <a:r>
              <a:rPr lang="en-US" dirty="0"/>
              <a:t> </a:t>
            </a:r>
            <a:r>
              <a:rPr lang="en-US" dirty="0" err="1"/>
              <a:t>nastaje</a:t>
            </a:r>
            <a:r>
              <a:rPr lang="en-US" dirty="0"/>
              <a:t> </a:t>
            </a:r>
            <a:r>
              <a:rPr lang="en-US" dirty="0" err="1"/>
              <a:t>binarni</a:t>
            </a:r>
            <a:r>
              <a:rPr lang="en-US" dirty="0"/>
              <a:t> </a:t>
            </a:r>
            <a:r>
              <a:rPr lang="en-US" dirty="0" err="1"/>
              <a:t>fajl</a:t>
            </a:r>
            <a:r>
              <a:rPr lang="en-US" dirty="0"/>
              <a:t> </a:t>
            </a:r>
            <a:r>
              <a:rPr lang="en-US" dirty="0" err="1"/>
              <a:t>firmvera</a:t>
            </a:r>
            <a:r>
              <a:rPr lang="en-US" dirty="0"/>
              <a:t> </a:t>
            </a:r>
            <a:r>
              <a:rPr lang="en-US" dirty="0" err="1"/>
              <a:t>kojeg</a:t>
            </a:r>
            <a:r>
              <a:rPr lang="en-US" dirty="0"/>
              <a:t> </a:t>
            </a:r>
            <a:r>
              <a:rPr lang="en-US" dirty="0" err="1"/>
              <a:t>upisujemo</a:t>
            </a:r>
            <a:r>
              <a:rPr lang="en-US" dirty="0"/>
              <a:t> u Flash </a:t>
            </a:r>
            <a:r>
              <a:rPr lang="en-US" dirty="0" err="1"/>
              <a:t>mikrokontrolera</a:t>
            </a:r>
            <a:r>
              <a:rPr lang="en-US" dirty="0"/>
              <a:t> </a:t>
            </a:r>
            <a:r>
              <a:rPr lang="en-US" dirty="0" err="1"/>
              <a:t>pomoću</a:t>
            </a:r>
            <a:r>
              <a:rPr lang="en-US" dirty="0"/>
              <a:t> </a:t>
            </a:r>
            <a:r>
              <a:rPr lang="en-US" dirty="0" err="1"/>
              <a:t>programatora</a:t>
            </a:r>
            <a:r>
              <a:rPr lang="en-US" dirty="0"/>
              <a:t>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/>
              <a:t>CPU </a:t>
            </a:r>
            <a:r>
              <a:rPr lang="en-US" dirty="0" err="1"/>
              <a:t>učitava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izvršava</a:t>
            </a:r>
            <a:r>
              <a:rPr lang="en-US" dirty="0"/>
              <a:t> </a:t>
            </a:r>
            <a:r>
              <a:rPr lang="en-US" dirty="0" err="1"/>
              <a:t>instrukcije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Flash </a:t>
            </a:r>
            <a:r>
              <a:rPr lang="en-US" dirty="0" err="1"/>
              <a:t>memorije</a:t>
            </a:r>
            <a:r>
              <a:rPr lang="en-US" dirty="0"/>
              <a:t>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Postoje</a:t>
            </a:r>
            <a:r>
              <a:rPr lang="en-US" dirty="0"/>
              <a:t> </a:t>
            </a:r>
            <a:r>
              <a:rPr lang="en-US" dirty="0" err="1"/>
              <a:t>situacije</a:t>
            </a:r>
            <a:r>
              <a:rPr lang="en-US" dirty="0"/>
              <a:t> </a:t>
            </a:r>
            <a:r>
              <a:rPr lang="en-US" dirty="0" err="1"/>
              <a:t>kada</a:t>
            </a:r>
            <a:r>
              <a:rPr lang="en-US" dirty="0"/>
              <a:t> se </a:t>
            </a:r>
            <a:r>
              <a:rPr lang="en-US" dirty="0" err="1"/>
              <a:t>jedan</a:t>
            </a:r>
            <a:r>
              <a:rPr lang="en-US" dirty="0"/>
              <a:t> </a:t>
            </a:r>
            <a:r>
              <a:rPr lang="en-US" dirty="0" err="1"/>
              <a:t>dio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kompletan</a:t>
            </a:r>
            <a:r>
              <a:rPr lang="en-US" dirty="0"/>
              <a:t> </a:t>
            </a:r>
            <a:r>
              <a:rPr lang="en-US" dirty="0" err="1"/>
              <a:t>programski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smješta</a:t>
            </a:r>
            <a:r>
              <a:rPr lang="en-US" dirty="0"/>
              <a:t> u RAM </a:t>
            </a:r>
            <a:r>
              <a:rPr lang="en-US" dirty="0" err="1"/>
              <a:t>memoriju</a:t>
            </a:r>
            <a:r>
              <a:rPr lang="en-US" dirty="0"/>
              <a:t>. </a:t>
            </a:r>
            <a:endParaRPr lang="sr-Latn-RS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666B52-575A-3F5D-78DC-9843394E0902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3" name="Google Shape;139;p27">
              <a:extLst>
                <a:ext uri="{FF2B5EF4-FFF2-40B4-BE49-F238E27FC236}">
                  <a16:creationId xmlns:a16="http://schemas.microsoft.com/office/drawing/2014/main" id="{1F353352-0C07-E7D0-616B-7E34EB271164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Picture 3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E16F055E-3B19-6FA4-F589-9AA5A0844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7600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546457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Tok izvršavanja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b="1" i="1" dirty="0"/>
              <a:t>Reset vector </a:t>
            </a:r>
            <a:br>
              <a:rPr lang="sr-Latn-RS" dirty="0"/>
            </a:br>
            <a:r>
              <a:rPr lang="en-US" dirty="0" err="1"/>
              <a:t>Nakon</a:t>
            </a:r>
            <a:r>
              <a:rPr lang="en-US" dirty="0"/>
              <a:t> </a:t>
            </a:r>
            <a:r>
              <a:rPr lang="en-US" dirty="0" err="1"/>
              <a:t>uspostavljanja</a:t>
            </a:r>
            <a:r>
              <a:rPr lang="en-US" dirty="0"/>
              <a:t> </a:t>
            </a:r>
            <a:r>
              <a:rPr lang="en-US" dirty="0" err="1"/>
              <a:t>napajanja</a:t>
            </a:r>
            <a:r>
              <a:rPr lang="en-US" dirty="0"/>
              <a:t> </a:t>
            </a:r>
            <a:r>
              <a:rPr lang="en-US" dirty="0" err="1"/>
              <a:t>programski</a:t>
            </a:r>
            <a:r>
              <a:rPr lang="en-US" dirty="0"/>
              <a:t> </a:t>
            </a:r>
            <a:r>
              <a:rPr lang="en-US" dirty="0" err="1"/>
              <a:t>brojač</a:t>
            </a:r>
            <a:r>
              <a:rPr lang="en-US" dirty="0"/>
              <a:t> </a:t>
            </a:r>
            <a:r>
              <a:rPr lang="en-US" dirty="0" err="1"/>
              <a:t>učitava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izvršava</a:t>
            </a:r>
            <a:r>
              <a:rPr lang="en-US" dirty="0"/>
              <a:t> </a:t>
            </a:r>
            <a:r>
              <a:rPr lang="en-US" dirty="0" err="1"/>
              <a:t>instrukciju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adrese</a:t>
            </a:r>
            <a:r>
              <a:rPr lang="en-US" dirty="0"/>
              <a:t> 0x0.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b="1" i="1" dirty="0"/>
              <a:t>Startup</a:t>
            </a:r>
            <a:r>
              <a:rPr lang="en-US" b="1" dirty="0"/>
              <a:t> </a:t>
            </a:r>
            <a:r>
              <a:rPr lang="en-US" b="1" dirty="0" err="1"/>
              <a:t>rutina</a:t>
            </a:r>
            <a:r>
              <a:rPr lang="en-US" b="1" dirty="0"/>
              <a:t> </a:t>
            </a:r>
            <a:br>
              <a:rPr lang="sr-Latn-RS" dirty="0"/>
            </a:br>
            <a:r>
              <a:rPr lang="en-US" dirty="0" err="1"/>
              <a:t>Inicijalizacija</a:t>
            </a:r>
            <a:r>
              <a:rPr lang="en-US" dirty="0"/>
              <a:t> </a:t>
            </a:r>
            <a:r>
              <a:rPr lang="en-US" dirty="0" err="1"/>
              <a:t>steka</a:t>
            </a:r>
            <a:r>
              <a:rPr lang="en-US" dirty="0"/>
              <a:t>, </a:t>
            </a:r>
            <a:r>
              <a:rPr lang="en-US" dirty="0" err="1"/>
              <a:t>osnovnih</a:t>
            </a:r>
            <a:r>
              <a:rPr lang="en-US" dirty="0"/>
              <a:t> </a:t>
            </a:r>
            <a:r>
              <a:rPr lang="en-US" dirty="0" err="1"/>
              <a:t>procesorskih</a:t>
            </a:r>
            <a:r>
              <a:rPr lang="en-US" dirty="0"/>
              <a:t> </a:t>
            </a:r>
            <a:r>
              <a:rPr lang="en-US" dirty="0" err="1"/>
              <a:t>registara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relokacija</a:t>
            </a:r>
            <a:r>
              <a:rPr lang="en-US" dirty="0"/>
              <a:t> </a:t>
            </a:r>
            <a:r>
              <a:rPr lang="en-US" dirty="0" err="1"/>
              <a:t>potrebnih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b="1" i="1" dirty="0"/>
              <a:t>Bootloader (1st stage, 2nd stage, …) </a:t>
            </a:r>
            <a:br>
              <a:rPr lang="sr-Latn-RS" dirty="0"/>
            </a:br>
            <a:r>
              <a:rPr lang="en-US" dirty="0"/>
              <a:t>Bootloader je </a:t>
            </a:r>
            <a:r>
              <a:rPr lang="en-US" dirty="0" err="1"/>
              <a:t>opcioni</a:t>
            </a:r>
            <a:r>
              <a:rPr lang="en-US" dirty="0"/>
              <a:t>, </a:t>
            </a:r>
            <a:r>
              <a:rPr lang="en-US" dirty="0" err="1"/>
              <a:t>ali</a:t>
            </a:r>
            <a:r>
              <a:rPr lang="en-US" dirty="0"/>
              <a:t> bez </a:t>
            </a:r>
            <a:r>
              <a:rPr lang="en-US" dirty="0" err="1"/>
              <a:t>njega</a:t>
            </a:r>
            <a:r>
              <a:rPr lang="en-US" dirty="0"/>
              <a:t> </a:t>
            </a:r>
            <a:r>
              <a:rPr lang="en-US" dirty="0" err="1"/>
              <a:t>nije</a:t>
            </a:r>
            <a:r>
              <a:rPr lang="en-US" dirty="0"/>
              <a:t> </a:t>
            </a:r>
            <a:r>
              <a:rPr lang="en-US" dirty="0" err="1"/>
              <a:t>moguće</a:t>
            </a:r>
            <a:r>
              <a:rPr lang="en-US" dirty="0"/>
              <a:t> </a:t>
            </a:r>
            <a:r>
              <a:rPr lang="en-US" dirty="0" err="1"/>
              <a:t>imate</a:t>
            </a:r>
            <a:r>
              <a:rPr lang="en-US" dirty="0"/>
              <a:t> firmware update, firmware recovery,…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b="1" i="1" dirty="0"/>
              <a:t>main() </a:t>
            </a:r>
            <a:r>
              <a:rPr lang="en-US" b="1" dirty="0" err="1"/>
              <a:t>funkcija</a:t>
            </a:r>
            <a:r>
              <a:rPr lang="en-US" b="1" dirty="0"/>
              <a:t> </a:t>
            </a:r>
            <a:r>
              <a:rPr lang="en-US" b="1" dirty="0" err="1"/>
              <a:t>glavnog</a:t>
            </a:r>
            <a:r>
              <a:rPr lang="en-US" b="1" dirty="0"/>
              <a:t> </a:t>
            </a:r>
            <a:r>
              <a:rPr lang="en-US" b="1" dirty="0" err="1"/>
              <a:t>programa</a:t>
            </a:r>
            <a:br>
              <a:rPr lang="sr-Latn-RS" b="1" dirty="0"/>
            </a:br>
            <a:r>
              <a:rPr lang="sr-Latn-RS" dirty="0" err="1"/>
              <a:t>Ovdje</a:t>
            </a:r>
            <a:r>
              <a:rPr lang="sr-Latn-RS" dirty="0"/>
              <a:t> mi nastupamo.</a:t>
            </a:r>
            <a:endParaRPr lang="sr-Latn-RS" b="1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82F1409-B4A2-A77B-6F5F-E4A57A9E6BF8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3" name="Google Shape;139;p27">
              <a:extLst>
                <a:ext uri="{FF2B5EF4-FFF2-40B4-BE49-F238E27FC236}">
                  <a16:creationId xmlns:a16="http://schemas.microsoft.com/office/drawing/2014/main" id="{992358CC-BB0D-8852-CCE8-80BB70485DFE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Picture 3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90FD1EF6-F198-0B58-E42D-186D62D66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2955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546457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 err="1"/>
              <a:t>Mikrokontrolerske</a:t>
            </a:r>
            <a:r>
              <a:rPr lang="sr-Latn-RS" dirty="0"/>
              <a:t> periferije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it-IT" dirty="0"/>
              <a:t>Pored CPU i memorije sastavni dio mikrokontrolera su i njegove periferije. 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Periferije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omogućavaju</a:t>
            </a:r>
            <a:r>
              <a:rPr lang="en-US" dirty="0"/>
              <a:t> da </a:t>
            </a:r>
            <a:r>
              <a:rPr lang="en-US" dirty="0" err="1"/>
              <a:t>jednom</a:t>
            </a:r>
            <a:r>
              <a:rPr lang="en-US" dirty="0"/>
              <a:t> </a:t>
            </a:r>
            <a:r>
              <a:rPr lang="en-US" dirty="0" err="1"/>
              <a:t>mikrontroleru</a:t>
            </a:r>
            <a:r>
              <a:rPr lang="en-US" dirty="0"/>
              <a:t> </a:t>
            </a:r>
            <a:r>
              <a:rPr lang="en-US" dirty="0" err="1"/>
              <a:t>dadnemo</a:t>
            </a:r>
            <a:r>
              <a:rPr lang="en-US" dirty="0"/>
              <a:t> </a:t>
            </a:r>
            <a:r>
              <a:rPr lang="en-US" dirty="0" err="1"/>
              <a:t>posebnu</a:t>
            </a:r>
            <a:r>
              <a:rPr lang="en-US" dirty="0"/>
              <a:t> </a:t>
            </a:r>
            <a:r>
              <a:rPr lang="en-US" dirty="0" err="1"/>
              <a:t>namjenu</a:t>
            </a:r>
            <a:r>
              <a:rPr lang="en-US" dirty="0"/>
              <a:t>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Najčešće</a:t>
            </a:r>
            <a:r>
              <a:rPr lang="en-US" dirty="0"/>
              <a:t> </a:t>
            </a:r>
            <a:r>
              <a:rPr lang="en-US" dirty="0" err="1"/>
              <a:t>korištene</a:t>
            </a:r>
            <a:r>
              <a:rPr lang="en-US" dirty="0"/>
              <a:t> </a:t>
            </a:r>
            <a:r>
              <a:rPr lang="en-US" dirty="0" err="1"/>
              <a:t>periferije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: IO </a:t>
            </a:r>
            <a:r>
              <a:rPr lang="en-US" dirty="0" err="1"/>
              <a:t>portovi</a:t>
            </a:r>
            <a:r>
              <a:rPr lang="en-US" dirty="0"/>
              <a:t> </a:t>
            </a:r>
            <a:r>
              <a:rPr lang="en-US" dirty="0" err="1"/>
              <a:t>opšte</a:t>
            </a:r>
            <a:r>
              <a:rPr lang="en-US" dirty="0"/>
              <a:t> </a:t>
            </a:r>
            <a:r>
              <a:rPr lang="en-US" dirty="0" err="1"/>
              <a:t>namjene</a:t>
            </a:r>
            <a:r>
              <a:rPr lang="en-US" dirty="0"/>
              <a:t>, </a:t>
            </a:r>
            <a:r>
              <a:rPr lang="en-US" dirty="0" err="1"/>
              <a:t>tajmeri</a:t>
            </a:r>
            <a:r>
              <a:rPr lang="en-US" dirty="0"/>
              <a:t>, UART, SPI, I2C, AD </a:t>
            </a:r>
            <a:r>
              <a:rPr lang="en-US" dirty="0" err="1"/>
              <a:t>i</a:t>
            </a:r>
            <a:r>
              <a:rPr lang="en-US" dirty="0"/>
              <a:t> DA </a:t>
            </a:r>
            <a:r>
              <a:rPr lang="en-US" dirty="0" err="1"/>
              <a:t>konvertori</a:t>
            </a:r>
            <a:r>
              <a:rPr lang="en-US" dirty="0"/>
              <a:t>, </a:t>
            </a:r>
            <a:br>
              <a:rPr lang="sr-Latn-RS" dirty="0"/>
            </a:br>
            <a:r>
              <a:rPr lang="en-US" dirty="0"/>
              <a:t>Real Time Clock – RTC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mnoge</a:t>
            </a:r>
            <a:r>
              <a:rPr lang="en-US" dirty="0"/>
              <a:t> </a:t>
            </a:r>
            <a:r>
              <a:rPr lang="en-US" dirty="0" err="1"/>
              <a:t>druge</a:t>
            </a:r>
            <a:r>
              <a:rPr lang="en-US" dirty="0"/>
              <a:t>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Druge</a:t>
            </a:r>
            <a:r>
              <a:rPr lang="en-US" dirty="0"/>
              <a:t> </a:t>
            </a:r>
            <a:r>
              <a:rPr lang="en-US" dirty="0" err="1"/>
              <a:t>specifične</a:t>
            </a:r>
            <a:r>
              <a:rPr lang="en-US" dirty="0"/>
              <a:t> </a:t>
            </a:r>
            <a:r>
              <a:rPr lang="en-US" dirty="0" err="1"/>
              <a:t>periferije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takođe</a:t>
            </a:r>
            <a:r>
              <a:rPr lang="en-US" dirty="0"/>
              <a:t> </a:t>
            </a:r>
            <a:r>
              <a:rPr lang="en-US" dirty="0" err="1"/>
              <a:t>mogu</a:t>
            </a:r>
            <a:r>
              <a:rPr lang="en-US" dirty="0"/>
              <a:t> </a:t>
            </a:r>
            <a:r>
              <a:rPr lang="en-US" dirty="0" err="1"/>
              <a:t>biti</a:t>
            </a:r>
            <a:r>
              <a:rPr lang="en-US" dirty="0"/>
              <a:t> od </a:t>
            </a:r>
            <a:r>
              <a:rPr lang="en-US" dirty="0" err="1"/>
              <a:t>koristi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: CRC, Random generator, </a:t>
            </a:r>
            <a:r>
              <a:rPr lang="en-US" dirty="0" err="1"/>
              <a:t>Displej</a:t>
            </a:r>
            <a:r>
              <a:rPr lang="en-US" dirty="0"/>
              <a:t> </a:t>
            </a:r>
            <a:r>
              <a:rPr lang="en-US" dirty="0" err="1"/>
              <a:t>interfejs</a:t>
            </a:r>
            <a:r>
              <a:rPr lang="en-US" dirty="0"/>
              <a:t>, </a:t>
            </a:r>
            <a:r>
              <a:rPr lang="en-US" dirty="0" err="1"/>
              <a:t>Kamera</a:t>
            </a:r>
            <a:r>
              <a:rPr lang="en-US" dirty="0"/>
              <a:t> </a:t>
            </a:r>
            <a:r>
              <a:rPr lang="en-US" dirty="0" err="1"/>
              <a:t>interfejs</a:t>
            </a:r>
            <a:r>
              <a:rPr lang="en-US" dirty="0"/>
              <a:t>, CAN, LIN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druge</a:t>
            </a:r>
            <a:r>
              <a:rPr lang="en-US" dirty="0"/>
              <a:t>.</a:t>
            </a:r>
            <a:endParaRPr lang="sr-Latn-RS" b="1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2D37B2-74DE-465D-F7B5-4A429E03F992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3" name="Google Shape;139;p27">
              <a:extLst>
                <a:ext uri="{FF2B5EF4-FFF2-40B4-BE49-F238E27FC236}">
                  <a16:creationId xmlns:a16="http://schemas.microsoft.com/office/drawing/2014/main" id="{8FCDB273-8FD8-4299-96D8-00CBED8A1DB6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Picture 3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D243C8A3-675C-BD60-22DE-6A6D124E8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5560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/>
          <p:nvPr/>
        </p:nvSpPr>
        <p:spPr>
          <a:xfrm>
            <a:off x="7405500" y="0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7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7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>
                <a:solidFill>
                  <a:schemeClr val="lt1"/>
                </a:solidFill>
              </a:rPr>
              <a:t>Komunikacioni protokoli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52" name="Google Shape;252;p37"/>
          <p:cNvSpPr txBox="1">
            <a:spLocks noGrp="1"/>
          </p:cNvSpPr>
          <p:nvPr>
            <p:ph type="title" idx="2"/>
          </p:nvPr>
        </p:nvSpPr>
        <p:spPr>
          <a:xfrm>
            <a:off x="7343884" y="450479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RS" dirty="0">
                <a:solidFill>
                  <a:schemeClr val="lt1"/>
                </a:solidFill>
              </a:rPr>
              <a:t>2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83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>
            <a:spLocks noGrp="1"/>
          </p:cNvSpPr>
          <p:nvPr>
            <p:ph type="ctrTitle" idx="9"/>
          </p:nvPr>
        </p:nvSpPr>
        <p:spPr>
          <a:xfrm>
            <a:off x="3225051" y="2614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Agenda</a:t>
            </a:r>
            <a:endParaRPr sz="2400" dirty="0"/>
          </a:p>
        </p:txBody>
      </p:sp>
      <p:sp>
        <p:nvSpPr>
          <p:cNvPr id="146" name="Google Shape;146;p28"/>
          <p:cNvSpPr/>
          <p:nvPr/>
        </p:nvSpPr>
        <p:spPr>
          <a:xfrm rot="-5400000" flipH="1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4427832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Uvod u prekide. Uvod u </a:t>
            </a:r>
            <a:r>
              <a:rPr lang="sr-Latn-RS" dirty="0" err="1"/>
              <a:t>tajmere</a:t>
            </a:r>
            <a:r>
              <a:rPr lang="sr-Latn-RS" dirty="0"/>
              <a:t>.</a:t>
            </a:r>
            <a:endParaRPr dirty="0"/>
          </a:p>
        </p:txBody>
      </p:sp>
      <p:sp>
        <p:nvSpPr>
          <p:cNvPr id="148" name="Google Shape;148;p28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sr-Latn-BA" dirty="0"/>
              <a:t>Prekidi i </a:t>
            </a:r>
            <a:r>
              <a:rPr lang="sr-Latn-BA" dirty="0" err="1"/>
              <a:t>tajmeri</a:t>
            </a:r>
            <a:endParaRPr lang="en-US" dirty="0"/>
          </a:p>
        </p:txBody>
      </p:sp>
      <p:sp>
        <p:nvSpPr>
          <p:cNvPr id="149" name="Google Shape;149;p28"/>
          <p:cNvSpPr txBox="1">
            <a:spLocks noGrp="1"/>
          </p:cNvSpPr>
          <p:nvPr>
            <p:ph type="title" idx="8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0" name="Google Shape;150;p28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Uvod</a:t>
            </a:r>
            <a:endParaRPr dirty="0"/>
          </a:p>
        </p:txBody>
      </p:sp>
      <p:sp>
        <p:nvSpPr>
          <p:cNvPr id="151" name="Google Shape;151;p28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4427832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Uvod u </a:t>
            </a:r>
            <a:r>
              <a:rPr lang="sr-Latn-RS" dirty="0" err="1"/>
              <a:t>mikrokontrolere</a:t>
            </a:r>
            <a:r>
              <a:rPr lang="sr-Latn-RS" dirty="0"/>
              <a:t> i pregled osnovnih </a:t>
            </a:r>
            <a:r>
              <a:rPr lang="sr-Latn-RS" dirty="0" err="1"/>
              <a:t>mikrokontrolerskih</a:t>
            </a:r>
            <a:r>
              <a:rPr lang="sr-Latn-RS" dirty="0"/>
              <a:t> periferija.</a:t>
            </a:r>
            <a:endParaRPr dirty="0"/>
          </a:p>
        </p:txBody>
      </p:sp>
      <p:sp>
        <p:nvSpPr>
          <p:cNvPr id="152" name="Google Shape;152;p28"/>
          <p:cNvSpPr txBox="1">
            <a:spLocks noGrp="1"/>
          </p:cNvSpPr>
          <p:nvPr>
            <p:ph type="title" idx="2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3" name="Google Shape;153;p28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sr-Latn-BA" dirty="0"/>
              <a:t>Komunikacioni protokoli</a:t>
            </a:r>
            <a:endParaRPr lang="en-US" dirty="0"/>
          </a:p>
        </p:txBody>
      </p:sp>
      <p:sp>
        <p:nvSpPr>
          <p:cNvPr id="154" name="Google Shape;154;p28"/>
          <p:cNvSpPr txBox="1">
            <a:spLocks noGrp="1"/>
          </p:cNvSpPr>
          <p:nvPr>
            <p:ph type="subTitle" idx="4"/>
          </p:nvPr>
        </p:nvSpPr>
        <p:spPr>
          <a:xfrm>
            <a:off x="3425258" y="1638859"/>
            <a:ext cx="4427832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Uvod u komunikacione protokole. Komunikacioni protokoli UART, SPI i I2C.</a:t>
            </a:r>
            <a:endParaRPr dirty="0"/>
          </a:p>
        </p:txBody>
      </p:sp>
      <p:sp>
        <p:nvSpPr>
          <p:cNvPr id="155" name="Google Shape;155;p28"/>
          <p:cNvSpPr txBox="1">
            <a:spLocks noGrp="1"/>
          </p:cNvSpPr>
          <p:nvPr>
            <p:ph type="title" idx="5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sr-Latn-BA" dirty="0"/>
              <a:t>Senzori</a:t>
            </a:r>
            <a:endParaRPr lang="en-US" dirty="0"/>
          </a:p>
        </p:txBody>
      </p:sp>
      <p:sp>
        <p:nvSpPr>
          <p:cNvPr id="157" name="Google Shape;157;p28"/>
          <p:cNvSpPr txBox="1">
            <a:spLocks noGrp="1"/>
          </p:cNvSpPr>
          <p:nvPr>
            <p:ph type="subTitle" idx="14"/>
          </p:nvPr>
        </p:nvSpPr>
        <p:spPr>
          <a:xfrm>
            <a:off x="3427996" y="3311534"/>
            <a:ext cx="4427833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Uvod u senzore. Žiroskop, </a:t>
            </a:r>
            <a:r>
              <a:rPr lang="sr-Latn-RS" dirty="0" err="1"/>
              <a:t>akcelerometar</a:t>
            </a:r>
            <a:r>
              <a:rPr lang="sr-Latn-RS" dirty="0"/>
              <a:t>, </a:t>
            </a:r>
            <a:r>
              <a:rPr lang="sr-Latn-RS" dirty="0" err="1"/>
              <a:t>magnetometar</a:t>
            </a:r>
            <a:r>
              <a:rPr lang="sr-Latn-RS" dirty="0"/>
              <a:t> i optički senzori.</a:t>
            </a:r>
            <a:endParaRPr dirty="0"/>
          </a:p>
        </p:txBody>
      </p:sp>
      <p:sp>
        <p:nvSpPr>
          <p:cNvPr id="158" name="Google Shape;158;p28"/>
          <p:cNvSpPr txBox="1">
            <a:spLocks noGrp="1"/>
          </p:cNvSpPr>
          <p:nvPr>
            <p:ph type="title" idx="15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9" name="Google Shape;159;p28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 err="1"/>
              <a:t>Aktuatori</a:t>
            </a:r>
            <a:endParaRPr dirty="0"/>
          </a:p>
        </p:txBody>
      </p:sp>
      <p:sp>
        <p:nvSpPr>
          <p:cNvPr id="160" name="Google Shape;160;p28"/>
          <p:cNvSpPr txBox="1">
            <a:spLocks noGrp="1"/>
          </p:cNvSpPr>
          <p:nvPr>
            <p:ph type="subTitle" idx="17"/>
          </p:nvPr>
        </p:nvSpPr>
        <p:spPr>
          <a:xfrm>
            <a:off x="3427996" y="4147872"/>
            <a:ext cx="4427833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Uvod u </a:t>
            </a:r>
            <a:r>
              <a:rPr lang="sr-Latn-RS" dirty="0" err="1"/>
              <a:t>aktuatore</a:t>
            </a:r>
            <a:r>
              <a:rPr lang="sr-Latn-RS" dirty="0"/>
              <a:t>. Pregled osnovnih karakteristika.</a:t>
            </a:r>
            <a:endParaRPr dirty="0"/>
          </a:p>
        </p:txBody>
      </p:sp>
      <p:sp>
        <p:nvSpPr>
          <p:cNvPr id="161" name="Google Shape;161;p28"/>
          <p:cNvSpPr txBox="1">
            <a:spLocks noGrp="1"/>
          </p:cNvSpPr>
          <p:nvPr>
            <p:ph type="title" idx="18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>
                <a:solidFill>
                  <a:schemeClr val="lt1"/>
                </a:solidFill>
              </a:rPr>
              <a:t>05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546457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Uvod u komunikacione protokole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Jedan</a:t>
            </a:r>
            <a:r>
              <a:rPr lang="en-US" dirty="0"/>
              <a:t> </a:t>
            </a:r>
            <a:r>
              <a:rPr lang="en-US" dirty="0" err="1"/>
              <a:t>komunikacioni</a:t>
            </a:r>
            <a:r>
              <a:rPr lang="en-US" dirty="0"/>
              <a:t> </a:t>
            </a:r>
            <a:r>
              <a:rPr lang="en-US" dirty="0" err="1"/>
              <a:t>protokol</a:t>
            </a:r>
            <a:r>
              <a:rPr lang="en-US" dirty="0"/>
              <a:t> </a:t>
            </a:r>
            <a:r>
              <a:rPr lang="en-US" dirty="0" err="1"/>
              <a:t>predstavlja</a:t>
            </a:r>
            <a:r>
              <a:rPr lang="en-US" dirty="0"/>
              <a:t> </a:t>
            </a:r>
            <a:r>
              <a:rPr lang="en-US" dirty="0" err="1"/>
              <a:t>skup</a:t>
            </a:r>
            <a:r>
              <a:rPr lang="en-US" dirty="0"/>
              <a:t> </a:t>
            </a:r>
            <a:r>
              <a:rPr lang="en-US" dirty="0" err="1"/>
              <a:t>pravila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obezbjeđuju</a:t>
            </a:r>
            <a:r>
              <a:rPr lang="en-US" dirty="0"/>
              <a:t> </a:t>
            </a:r>
            <a:r>
              <a:rPr lang="en-US" dirty="0" err="1"/>
              <a:t>prenos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</a:t>
            </a:r>
            <a:r>
              <a:rPr lang="en-US" dirty="0" err="1"/>
              <a:t>između</a:t>
            </a:r>
            <a:r>
              <a:rPr lang="en-US" dirty="0"/>
              <a:t> </a:t>
            </a:r>
            <a:r>
              <a:rPr lang="en-US" dirty="0" err="1"/>
              <a:t>dva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više</a:t>
            </a:r>
            <a:r>
              <a:rPr lang="en-US" dirty="0"/>
              <a:t> </a:t>
            </a:r>
            <a:r>
              <a:rPr lang="en-US" dirty="0" err="1"/>
              <a:t>uređaja</a:t>
            </a:r>
            <a:r>
              <a:rPr lang="en-US" dirty="0"/>
              <a:t> u </a:t>
            </a:r>
            <a:r>
              <a:rPr lang="en-US" dirty="0" err="1"/>
              <a:t>jednom</a:t>
            </a:r>
            <a:r>
              <a:rPr lang="en-US" dirty="0"/>
              <a:t> </a:t>
            </a:r>
            <a:r>
              <a:rPr lang="en-US" dirty="0" err="1"/>
              <a:t>komunikacionom</a:t>
            </a:r>
            <a:r>
              <a:rPr lang="en-US" dirty="0"/>
              <a:t> </a:t>
            </a:r>
            <a:r>
              <a:rPr lang="en-US" dirty="0" err="1"/>
              <a:t>sistemu</a:t>
            </a:r>
            <a:r>
              <a:rPr lang="en-US" dirty="0"/>
              <a:t>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Protokoli</a:t>
            </a:r>
            <a:r>
              <a:rPr lang="en-US" dirty="0"/>
              <a:t> </a:t>
            </a:r>
            <a:r>
              <a:rPr lang="en-US" dirty="0" err="1"/>
              <a:t>mogu</a:t>
            </a:r>
            <a:r>
              <a:rPr lang="en-US" dirty="0"/>
              <a:t> </a:t>
            </a:r>
            <a:r>
              <a:rPr lang="en-US" dirty="0" err="1"/>
              <a:t>biti</a:t>
            </a:r>
            <a:r>
              <a:rPr lang="en-US" dirty="0"/>
              <a:t> </a:t>
            </a:r>
            <a:r>
              <a:rPr lang="en-US" dirty="0" err="1"/>
              <a:t>implementirani</a:t>
            </a:r>
            <a:r>
              <a:rPr lang="en-US" dirty="0"/>
              <a:t> u </a:t>
            </a:r>
            <a:r>
              <a:rPr lang="en-US" dirty="0" err="1"/>
              <a:t>hardveru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/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softveru</a:t>
            </a:r>
            <a:r>
              <a:rPr lang="en-US" dirty="0"/>
              <a:t>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/>
              <a:t>Po </a:t>
            </a:r>
            <a:r>
              <a:rPr lang="en-US" dirty="0" err="1"/>
              <a:t>načinu</a:t>
            </a:r>
            <a:r>
              <a:rPr lang="en-US" dirty="0"/>
              <a:t> </a:t>
            </a:r>
            <a:r>
              <a:rPr lang="en-US" dirty="0" err="1"/>
              <a:t>prenosa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protokole</a:t>
            </a:r>
            <a:r>
              <a:rPr lang="en-US" dirty="0"/>
              <a:t> </a:t>
            </a:r>
            <a:r>
              <a:rPr lang="en-US" dirty="0" err="1"/>
              <a:t>možemo</a:t>
            </a:r>
            <a:r>
              <a:rPr lang="en-US" dirty="0"/>
              <a:t> </a:t>
            </a:r>
            <a:r>
              <a:rPr lang="en-US" dirty="0" err="1"/>
              <a:t>podijeliti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serijske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paralalne</a:t>
            </a:r>
            <a:r>
              <a:rPr lang="en-US" dirty="0"/>
              <a:t>. 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pl-PL" dirty="0"/>
              <a:t>Za nas su od interesa serijski protokoli, tj. serijska komunikcija.</a:t>
            </a:r>
            <a:endParaRPr lang="sr-Latn-RS" b="1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RS" dirty="0">
                <a:solidFill>
                  <a:schemeClr val="lt1"/>
                </a:solidFill>
              </a:rPr>
              <a:t>2</a:t>
            </a:r>
            <a:endParaRPr lang="en" dirty="0">
              <a:solidFill>
                <a:schemeClr val="lt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DD79E3D-8660-2C0F-837F-005FA6643BAC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3" name="Google Shape;139;p27">
              <a:extLst>
                <a:ext uri="{FF2B5EF4-FFF2-40B4-BE49-F238E27FC236}">
                  <a16:creationId xmlns:a16="http://schemas.microsoft.com/office/drawing/2014/main" id="{9EA6C341-4CFF-EBA5-F70B-47DA4816FFC6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Picture 3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2D7E9D5E-07A0-C6BB-BD26-056DD7613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3027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546457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Uvod u komunikacione protokole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0678FF-6B5F-41FB-BF42-7E7AC7E60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289" y="592500"/>
            <a:ext cx="4749862" cy="3712200"/>
          </a:xfrm>
          <a:prstGeom prst="rect">
            <a:avLst/>
          </a:prstGeom>
        </p:spPr>
      </p:pic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lang="sr-Latn-RS" b="1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RS" dirty="0">
                <a:solidFill>
                  <a:schemeClr val="lt1"/>
                </a:solidFill>
              </a:rPr>
              <a:t>2</a:t>
            </a:r>
            <a:endParaRPr lang="en" dirty="0">
              <a:solidFill>
                <a:schemeClr val="l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FD6CA9A-9D48-A03E-63A1-60A273D102C4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4" name="Google Shape;139;p27">
              <a:extLst>
                <a:ext uri="{FF2B5EF4-FFF2-40B4-BE49-F238E27FC236}">
                  <a16:creationId xmlns:a16="http://schemas.microsoft.com/office/drawing/2014/main" id="{00F16F16-2E8B-196E-23A8-EB3D2E589060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" name="Picture 4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C9B48B81-E7C1-26A0-2931-F8F45ACA5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8625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546457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Serijska komunikacija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Serijska</a:t>
            </a:r>
            <a:r>
              <a:rPr lang="en-US" dirty="0"/>
              <a:t> </a:t>
            </a:r>
            <a:r>
              <a:rPr lang="en-US" dirty="0" err="1"/>
              <a:t>komunikacija</a:t>
            </a:r>
            <a:r>
              <a:rPr lang="en-US" dirty="0"/>
              <a:t> je </a:t>
            </a:r>
            <a:r>
              <a:rPr lang="en-US" dirty="0" err="1"/>
              <a:t>slanje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bit po bit </a:t>
            </a:r>
            <a:r>
              <a:rPr lang="en-US" dirty="0" err="1"/>
              <a:t>sekvencijalnim</a:t>
            </a:r>
            <a:r>
              <a:rPr lang="en-US" dirty="0"/>
              <a:t> </a:t>
            </a:r>
            <a:r>
              <a:rPr lang="en-US" dirty="0" err="1"/>
              <a:t>pristupom</a:t>
            </a:r>
            <a:r>
              <a:rPr lang="en-US" dirty="0"/>
              <a:t> </a:t>
            </a:r>
            <a:r>
              <a:rPr lang="en-US" dirty="0" err="1"/>
              <a:t>preko</a:t>
            </a:r>
            <a:r>
              <a:rPr lang="en-US" dirty="0"/>
              <a:t> </a:t>
            </a:r>
            <a:r>
              <a:rPr lang="en-US" dirty="0" err="1"/>
              <a:t>komunikacionog</a:t>
            </a:r>
            <a:r>
              <a:rPr lang="en-US" dirty="0"/>
              <a:t> </a:t>
            </a:r>
            <a:r>
              <a:rPr lang="en-US" dirty="0" err="1"/>
              <a:t>kanala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magistrale</a:t>
            </a:r>
            <a:r>
              <a:rPr lang="en-US" dirty="0"/>
              <a:t>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Razvila</a:t>
            </a:r>
            <a:r>
              <a:rPr lang="en-US" dirty="0"/>
              <a:t> se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potreba</a:t>
            </a:r>
            <a:r>
              <a:rPr lang="en-US" dirty="0"/>
              <a:t> za </a:t>
            </a:r>
            <a:r>
              <a:rPr lang="en-US" dirty="0" err="1"/>
              <a:t>prenos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velike</a:t>
            </a:r>
            <a:r>
              <a:rPr lang="en-US" dirty="0"/>
              <a:t> </a:t>
            </a:r>
            <a:r>
              <a:rPr lang="en-US" dirty="0" err="1"/>
              <a:t>udaljenosti</a:t>
            </a:r>
            <a:r>
              <a:rPr lang="en-US" dirty="0"/>
              <a:t> a </a:t>
            </a:r>
            <a:r>
              <a:rPr lang="en-US" dirty="0" err="1"/>
              <a:t>danas</a:t>
            </a:r>
            <a:r>
              <a:rPr lang="en-US" dirty="0"/>
              <a:t> se </a:t>
            </a:r>
            <a:r>
              <a:rPr lang="en-US" dirty="0" err="1"/>
              <a:t>koristi</a:t>
            </a:r>
            <a:r>
              <a:rPr lang="en-US" dirty="0"/>
              <a:t> u </a:t>
            </a:r>
            <a:r>
              <a:rPr lang="en-US" dirty="0" err="1"/>
              <a:t>embeded</a:t>
            </a:r>
            <a:r>
              <a:rPr lang="en-US" dirty="0"/>
              <a:t> </a:t>
            </a:r>
            <a:r>
              <a:rPr lang="en-US" dirty="0" err="1"/>
              <a:t>sistemima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za mala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velika</a:t>
            </a:r>
            <a:r>
              <a:rPr lang="en-US" dirty="0"/>
              <a:t> </a:t>
            </a:r>
            <a:r>
              <a:rPr lang="en-US" dirty="0" err="1"/>
              <a:t>rastojanja</a:t>
            </a:r>
            <a:r>
              <a:rPr lang="en-US" dirty="0"/>
              <a:t>. 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Serijska</a:t>
            </a:r>
            <a:r>
              <a:rPr lang="en-US" dirty="0"/>
              <a:t> </a:t>
            </a:r>
            <a:r>
              <a:rPr lang="en-US" dirty="0" err="1"/>
              <a:t>komunikacija</a:t>
            </a:r>
            <a:r>
              <a:rPr lang="en-US" dirty="0"/>
              <a:t> </a:t>
            </a:r>
            <a:r>
              <a:rPr lang="en-US" dirty="0" err="1"/>
              <a:t>može</a:t>
            </a:r>
            <a:r>
              <a:rPr lang="en-US" dirty="0"/>
              <a:t> da se </a:t>
            </a:r>
            <a:r>
              <a:rPr lang="en-US" dirty="0" err="1"/>
              <a:t>podijeli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dvije</a:t>
            </a:r>
            <a:r>
              <a:rPr lang="en-US" dirty="0"/>
              <a:t> </a:t>
            </a:r>
            <a:r>
              <a:rPr lang="en-US" dirty="0" err="1"/>
              <a:t>grupe</a:t>
            </a:r>
            <a:r>
              <a:rPr lang="en-US" dirty="0"/>
              <a:t>: </a:t>
            </a:r>
            <a:r>
              <a:rPr lang="en-US" dirty="0" err="1"/>
              <a:t>sinhrona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asinhrona</a:t>
            </a:r>
            <a:r>
              <a:rPr lang="en-US" dirty="0"/>
              <a:t> </a:t>
            </a:r>
            <a:r>
              <a:rPr lang="en-US" dirty="0" err="1"/>
              <a:t>serijska</a:t>
            </a:r>
            <a:r>
              <a:rPr lang="en-US" dirty="0"/>
              <a:t> </a:t>
            </a:r>
            <a:r>
              <a:rPr lang="en-US" dirty="0" err="1"/>
              <a:t>komunikacija</a:t>
            </a:r>
            <a:r>
              <a:rPr lang="en-US" dirty="0"/>
              <a:t>. </a:t>
            </a:r>
            <a:endParaRPr lang="sr-Latn-RS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RS" dirty="0">
                <a:solidFill>
                  <a:schemeClr val="lt1"/>
                </a:solidFill>
              </a:rPr>
              <a:t>2</a:t>
            </a:r>
            <a:endParaRPr lang="en" dirty="0">
              <a:solidFill>
                <a:schemeClr val="lt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25168A2-40BB-75C1-6876-72E83F82F4B2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3" name="Google Shape;139;p27">
              <a:extLst>
                <a:ext uri="{FF2B5EF4-FFF2-40B4-BE49-F238E27FC236}">
                  <a16:creationId xmlns:a16="http://schemas.microsoft.com/office/drawing/2014/main" id="{5FF8EAA0-891D-DD39-8D9F-ABD9325B5D8D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Picture 3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0BFF8F2C-C0B4-CB64-1B09-CC7A555F8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9664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546457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Asinhrona serijska komunikacija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/>
              <a:t>U </a:t>
            </a:r>
            <a:r>
              <a:rPr lang="en-US" dirty="0" err="1"/>
              <a:t>asinhronoj</a:t>
            </a:r>
            <a:r>
              <a:rPr lang="en-US" dirty="0"/>
              <a:t> </a:t>
            </a:r>
            <a:r>
              <a:rPr lang="en-US" dirty="0" err="1"/>
              <a:t>serijskoj</a:t>
            </a:r>
            <a:r>
              <a:rPr lang="en-US" dirty="0"/>
              <a:t> </a:t>
            </a:r>
            <a:r>
              <a:rPr lang="en-US" dirty="0" err="1"/>
              <a:t>komunikaciji</a:t>
            </a:r>
            <a:r>
              <a:rPr lang="en-US" dirty="0"/>
              <a:t> </a:t>
            </a:r>
            <a:r>
              <a:rPr lang="en-US" dirty="0" err="1"/>
              <a:t>nema</a:t>
            </a:r>
            <a:r>
              <a:rPr lang="en-US" dirty="0"/>
              <a:t> </a:t>
            </a:r>
            <a:r>
              <a:rPr lang="en-US" dirty="0" err="1"/>
              <a:t>sinhronizacije</a:t>
            </a:r>
            <a:r>
              <a:rPr lang="en-US" dirty="0"/>
              <a:t> </a:t>
            </a:r>
            <a:r>
              <a:rPr lang="en-US" dirty="0" err="1"/>
              <a:t>preko</a:t>
            </a:r>
            <a:r>
              <a:rPr lang="en-US" dirty="0"/>
              <a:t> </a:t>
            </a:r>
            <a:r>
              <a:rPr lang="en-US" dirty="0" err="1"/>
              <a:t>zajedničkog</a:t>
            </a:r>
            <a:r>
              <a:rPr lang="en-US" dirty="0"/>
              <a:t> </a:t>
            </a:r>
            <a:r>
              <a:rPr lang="en-US" i="1" dirty="0"/>
              <a:t>clock</a:t>
            </a:r>
            <a:r>
              <a:rPr lang="en-US" dirty="0"/>
              <a:t> </a:t>
            </a:r>
            <a:r>
              <a:rPr lang="en-US" dirty="0" err="1"/>
              <a:t>signala</a:t>
            </a:r>
            <a:r>
              <a:rPr lang="en-US" dirty="0"/>
              <a:t>. 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Sinhronizacija</a:t>
            </a:r>
            <a:r>
              <a:rPr lang="en-US" dirty="0"/>
              <a:t> se </a:t>
            </a:r>
            <a:r>
              <a:rPr lang="en-US" dirty="0" err="1"/>
              <a:t>obavlja</a:t>
            </a:r>
            <a:r>
              <a:rPr lang="en-US" dirty="0"/>
              <a:t> </a:t>
            </a:r>
            <a:r>
              <a:rPr lang="en-US" dirty="0" err="1"/>
              <a:t>preko</a:t>
            </a:r>
            <a:r>
              <a:rPr lang="en-US" dirty="0"/>
              <a:t> </a:t>
            </a:r>
            <a:r>
              <a:rPr lang="en-US" dirty="0" err="1"/>
              <a:t>informacije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je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neki</a:t>
            </a:r>
            <a:r>
              <a:rPr lang="en-US" dirty="0"/>
              <a:t> </a:t>
            </a:r>
            <a:r>
              <a:rPr lang="en-US" dirty="0" err="1"/>
              <a:t>način</a:t>
            </a:r>
            <a:r>
              <a:rPr lang="en-US" dirty="0"/>
              <a:t> </a:t>
            </a:r>
            <a:r>
              <a:rPr lang="en-US" dirty="0" err="1"/>
              <a:t>upakovana</a:t>
            </a:r>
            <a:r>
              <a:rPr lang="en-US" dirty="0"/>
              <a:t> u </a:t>
            </a:r>
            <a:r>
              <a:rPr lang="en-US" dirty="0" err="1"/>
              <a:t>podatke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se </a:t>
            </a:r>
            <a:r>
              <a:rPr lang="en-US" dirty="0" err="1"/>
              <a:t>prenose</a:t>
            </a:r>
            <a:r>
              <a:rPr lang="en-US" dirty="0"/>
              <a:t>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Najčešće</a:t>
            </a:r>
            <a:r>
              <a:rPr lang="en-US" dirty="0"/>
              <a:t> </a:t>
            </a:r>
            <a:r>
              <a:rPr lang="en-US" dirty="0" err="1"/>
              <a:t>postoje</a:t>
            </a:r>
            <a:r>
              <a:rPr lang="en-US" dirty="0"/>
              <a:t> </a:t>
            </a:r>
            <a:r>
              <a:rPr lang="en-US" i="1" dirty="0"/>
              <a:t>start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i="1" dirty="0"/>
              <a:t>stop</a:t>
            </a:r>
            <a:r>
              <a:rPr lang="en-US" dirty="0"/>
              <a:t> </a:t>
            </a:r>
            <a:r>
              <a:rPr lang="en-US" dirty="0" err="1"/>
              <a:t>informacije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se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podacima</a:t>
            </a:r>
            <a:r>
              <a:rPr lang="en-US" dirty="0"/>
              <a:t> </a:t>
            </a:r>
            <a:r>
              <a:rPr lang="en-US" dirty="0" err="1"/>
              <a:t>šalju</a:t>
            </a:r>
            <a:r>
              <a:rPr lang="en-US" dirty="0"/>
              <a:t> </a:t>
            </a:r>
            <a:r>
              <a:rPr lang="en-US" dirty="0" err="1"/>
              <a:t>zajedno</a:t>
            </a:r>
            <a:r>
              <a:rPr lang="en-US" dirty="0"/>
              <a:t> do </a:t>
            </a:r>
            <a:r>
              <a:rPr lang="en-US" dirty="0" err="1"/>
              <a:t>prijemnika</a:t>
            </a:r>
            <a:r>
              <a:rPr lang="en-US" dirty="0"/>
              <a:t>. 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/>
              <a:t>U </a:t>
            </a:r>
            <a:r>
              <a:rPr lang="en-US" dirty="0" err="1"/>
              <a:t>asinhronoj</a:t>
            </a:r>
            <a:r>
              <a:rPr lang="en-US" dirty="0"/>
              <a:t> </a:t>
            </a:r>
            <a:r>
              <a:rPr lang="en-US" dirty="0" err="1"/>
              <a:t>komunikaciji</a:t>
            </a:r>
            <a:r>
              <a:rPr lang="en-US" dirty="0"/>
              <a:t> </a:t>
            </a:r>
            <a:r>
              <a:rPr lang="en-US" dirty="0" err="1"/>
              <a:t>prijemnik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predajnik</a:t>
            </a:r>
            <a:r>
              <a:rPr lang="en-US" dirty="0"/>
              <a:t> </a:t>
            </a:r>
            <a:r>
              <a:rPr lang="en-US" dirty="0" err="1"/>
              <a:t>moraju</a:t>
            </a:r>
            <a:r>
              <a:rPr lang="en-US" dirty="0"/>
              <a:t> da </a:t>
            </a:r>
            <a:r>
              <a:rPr lang="en-US" dirty="0" err="1"/>
              <a:t>budu</a:t>
            </a:r>
            <a:r>
              <a:rPr lang="en-US" dirty="0"/>
              <a:t> </a:t>
            </a:r>
            <a:r>
              <a:rPr lang="en-US" dirty="0" err="1"/>
              <a:t>unaprijed</a:t>
            </a:r>
            <a:r>
              <a:rPr lang="en-US" dirty="0"/>
              <a:t> </a:t>
            </a:r>
            <a:r>
              <a:rPr lang="en-US" dirty="0" err="1"/>
              <a:t>konfigurisani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parametre</a:t>
            </a:r>
            <a:r>
              <a:rPr lang="en-US" dirty="0"/>
              <a:t>.</a:t>
            </a:r>
            <a:endParaRPr lang="sr-Latn-RS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RS" dirty="0">
                <a:solidFill>
                  <a:schemeClr val="lt1"/>
                </a:solidFill>
              </a:rPr>
              <a:t>2</a:t>
            </a:r>
            <a:endParaRPr lang="en" dirty="0">
              <a:solidFill>
                <a:schemeClr val="lt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60E98D-2D10-1150-7C3E-6BA2DA0E0F46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3" name="Google Shape;139;p27">
              <a:extLst>
                <a:ext uri="{FF2B5EF4-FFF2-40B4-BE49-F238E27FC236}">
                  <a16:creationId xmlns:a16="http://schemas.microsoft.com/office/drawing/2014/main" id="{F26E5C3D-46D6-6AAC-DEB1-23FE547A1119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Picture 3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39758BD2-AE53-66FD-E165-571CDED99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6521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546457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Sinhrona serijska komunikacija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pl-PL" dirty="0"/>
              <a:t>Sinhrona serijska komunikacija posjeduje zajednički </a:t>
            </a:r>
            <a:r>
              <a:rPr lang="pl-PL" i="1" dirty="0"/>
              <a:t>clock</a:t>
            </a:r>
            <a:r>
              <a:rPr lang="pl-PL" dirty="0"/>
              <a:t> signal.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Jedna</a:t>
            </a:r>
            <a:r>
              <a:rPr lang="en-US" dirty="0"/>
              <a:t> </a:t>
            </a:r>
            <a:r>
              <a:rPr lang="en-US" dirty="0" err="1"/>
              <a:t>strana</a:t>
            </a:r>
            <a:r>
              <a:rPr lang="en-US" dirty="0"/>
              <a:t> u </a:t>
            </a:r>
            <a:r>
              <a:rPr lang="en-US" dirty="0" err="1"/>
              <a:t>komunikacionom</a:t>
            </a:r>
            <a:r>
              <a:rPr lang="en-US" dirty="0"/>
              <a:t> </a:t>
            </a:r>
            <a:r>
              <a:rPr lang="en-US" dirty="0" err="1"/>
              <a:t>sistemu</a:t>
            </a:r>
            <a:r>
              <a:rPr lang="en-US" dirty="0"/>
              <a:t> </a:t>
            </a:r>
            <a:r>
              <a:rPr lang="en-US" dirty="0" err="1"/>
              <a:t>generiše</a:t>
            </a:r>
            <a:r>
              <a:rPr lang="en-US" dirty="0"/>
              <a:t> </a:t>
            </a:r>
            <a:r>
              <a:rPr lang="en-US" i="1" dirty="0"/>
              <a:t>clock</a:t>
            </a:r>
            <a:r>
              <a:rPr lang="en-US" dirty="0"/>
              <a:t> signal (</a:t>
            </a:r>
            <a:r>
              <a:rPr lang="en-US" i="1" dirty="0"/>
              <a:t>master</a:t>
            </a:r>
            <a:r>
              <a:rPr lang="en-US" dirty="0"/>
              <a:t>)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onda</a:t>
            </a:r>
            <a:r>
              <a:rPr lang="en-US" dirty="0"/>
              <a:t> </a:t>
            </a:r>
            <a:r>
              <a:rPr lang="en-US" dirty="0" err="1"/>
              <a:t>predstavlja</a:t>
            </a:r>
            <a:r>
              <a:rPr lang="en-US" dirty="0"/>
              <a:t> „</a:t>
            </a:r>
            <a:r>
              <a:rPr lang="en-US" dirty="0" err="1"/>
              <a:t>pogon</a:t>
            </a:r>
            <a:r>
              <a:rPr lang="en-US" dirty="0"/>
              <a:t>“ za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druge</a:t>
            </a:r>
            <a:r>
              <a:rPr lang="en-US" dirty="0"/>
              <a:t> </a:t>
            </a:r>
            <a:r>
              <a:rPr lang="en-US" dirty="0" err="1"/>
              <a:t>uređaje</a:t>
            </a:r>
            <a:r>
              <a:rPr lang="en-US" dirty="0"/>
              <a:t> (</a:t>
            </a:r>
            <a:r>
              <a:rPr lang="en-US" i="1" dirty="0"/>
              <a:t>slave</a:t>
            </a:r>
            <a:r>
              <a:rPr lang="en-US" dirty="0"/>
              <a:t>).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pl-PL" dirty="0"/>
              <a:t>Nisu potrebne </a:t>
            </a:r>
            <a:r>
              <a:rPr lang="pl-PL" i="1" dirty="0"/>
              <a:t>start</a:t>
            </a:r>
            <a:r>
              <a:rPr lang="pl-PL" dirty="0"/>
              <a:t> i </a:t>
            </a:r>
            <a:r>
              <a:rPr lang="pl-PL" i="1" dirty="0"/>
              <a:t>stop</a:t>
            </a:r>
            <a:r>
              <a:rPr lang="pl-PL" dirty="0"/>
              <a:t> informacije.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Mogu</a:t>
            </a:r>
            <a:r>
              <a:rPr lang="en-US" dirty="0"/>
              <a:t> da se </a:t>
            </a:r>
            <a:r>
              <a:rPr lang="en-US" dirty="0" err="1"/>
              <a:t>ostvare</a:t>
            </a:r>
            <a:r>
              <a:rPr lang="en-US" dirty="0"/>
              <a:t> </a:t>
            </a:r>
            <a:r>
              <a:rPr lang="en-US" dirty="0" err="1"/>
              <a:t>dosta</a:t>
            </a:r>
            <a:r>
              <a:rPr lang="en-US" dirty="0"/>
              <a:t> </a:t>
            </a:r>
            <a:r>
              <a:rPr lang="en-US" dirty="0" err="1"/>
              <a:t>veće</a:t>
            </a:r>
            <a:r>
              <a:rPr lang="en-US" dirty="0"/>
              <a:t> </a:t>
            </a:r>
            <a:r>
              <a:rPr lang="en-US" dirty="0" err="1"/>
              <a:t>brzine</a:t>
            </a:r>
            <a:r>
              <a:rPr lang="en-US" dirty="0"/>
              <a:t> </a:t>
            </a:r>
            <a:r>
              <a:rPr lang="en-US" dirty="0" err="1"/>
              <a:t>prenosa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</a:t>
            </a:r>
            <a:r>
              <a:rPr lang="en-US" dirty="0" err="1"/>
              <a:t>nego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asinhrone</a:t>
            </a:r>
            <a:r>
              <a:rPr lang="en-US" dirty="0"/>
              <a:t> </a:t>
            </a:r>
            <a:r>
              <a:rPr lang="en-US" dirty="0" err="1"/>
              <a:t>serijske</a:t>
            </a:r>
            <a:r>
              <a:rPr lang="en-US" dirty="0"/>
              <a:t> </a:t>
            </a:r>
            <a:r>
              <a:rPr lang="en-US" dirty="0" err="1"/>
              <a:t>komunikacije</a:t>
            </a:r>
            <a:r>
              <a:rPr lang="en-US" dirty="0"/>
              <a:t>. </a:t>
            </a:r>
            <a:endParaRPr lang="sr-Latn-RS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RS" dirty="0">
                <a:solidFill>
                  <a:schemeClr val="lt1"/>
                </a:solidFill>
              </a:rPr>
              <a:t>2</a:t>
            </a:r>
            <a:endParaRPr lang="en" dirty="0">
              <a:solidFill>
                <a:schemeClr val="lt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CE13E9-B3DA-1E19-6339-B9F4C3F62BBB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3" name="Google Shape;139;p27">
              <a:extLst>
                <a:ext uri="{FF2B5EF4-FFF2-40B4-BE49-F238E27FC236}">
                  <a16:creationId xmlns:a16="http://schemas.microsoft.com/office/drawing/2014/main" id="{0614B664-DA57-0B3A-A26A-B455FFA9ED71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Picture 3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6C35406F-8AE4-57E6-AC36-D511D67A4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0052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546457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Serijska komunikacija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Postoji</a:t>
            </a:r>
            <a:r>
              <a:rPr lang="en-US" dirty="0"/>
              <a:t> </a:t>
            </a:r>
            <a:r>
              <a:rPr lang="en-US" dirty="0" err="1"/>
              <a:t>veoma</a:t>
            </a:r>
            <a:r>
              <a:rPr lang="en-US" dirty="0"/>
              <a:t> </a:t>
            </a:r>
            <a:r>
              <a:rPr lang="en-US" dirty="0" err="1"/>
              <a:t>mnogo</a:t>
            </a:r>
            <a:r>
              <a:rPr lang="en-US" dirty="0"/>
              <a:t> </a:t>
            </a:r>
            <a:r>
              <a:rPr lang="en-US" dirty="0" err="1"/>
              <a:t>različitih</a:t>
            </a:r>
            <a:r>
              <a:rPr lang="en-US" dirty="0"/>
              <a:t> </a:t>
            </a:r>
            <a:r>
              <a:rPr lang="en-US" dirty="0" err="1"/>
              <a:t>implementacija</a:t>
            </a:r>
            <a:r>
              <a:rPr lang="en-US" dirty="0"/>
              <a:t> </a:t>
            </a:r>
            <a:r>
              <a:rPr lang="en-US" dirty="0" err="1"/>
              <a:t>serijske</a:t>
            </a:r>
            <a:r>
              <a:rPr lang="en-US" dirty="0"/>
              <a:t> </a:t>
            </a:r>
            <a:r>
              <a:rPr lang="en-US" dirty="0" err="1"/>
              <a:t>komunikacije</a:t>
            </a:r>
            <a:r>
              <a:rPr lang="en-US" dirty="0"/>
              <a:t>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da-DK" dirty="0"/>
              <a:t>Neke od njih se koriste u gotovo svim embeded sistemima:</a:t>
            </a:r>
            <a:endParaRPr lang="sr-Latn-RS" dirty="0"/>
          </a:p>
          <a:p>
            <a:pPr marL="628650" lvl="1" indent="-17145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</a:pPr>
            <a:r>
              <a:rPr lang="sr-Latn-RS" dirty="0"/>
              <a:t>UART (RS232, RS485)</a:t>
            </a:r>
          </a:p>
          <a:p>
            <a:pPr marL="628650" lvl="1" indent="-17145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</a:pPr>
            <a:r>
              <a:rPr lang="sr-Latn-RS" dirty="0"/>
              <a:t>SPI</a:t>
            </a:r>
          </a:p>
          <a:p>
            <a:pPr marL="628650" lvl="1" indent="-17145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</a:pPr>
            <a:r>
              <a:rPr lang="sr-Latn-RS" dirty="0"/>
              <a:t>I2c</a:t>
            </a:r>
          </a:p>
          <a:p>
            <a:pPr marL="628650" lvl="1" indent="-17145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</a:pPr>
            <a:r>
              <a:rPr lang="sr-Latn-RS" dirty="0" err="1"/>
              <a:t>Ethernet</a:t>
            </a:r>
            <a:endParaRPr lang="sr-Latn-RS" dirty="0"/>
          </a:p>
          <a:p>
            <a:pPr marL="628650" lvl="1" indent="-17145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</a:pPr>
            <a:r>
              <a:rPr lang="sr-Latn-RS" dirty="0"/>
              <a:t>USB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Druge</a:t>
            </a:r>
            <a:r>
              <a:rPr lang="en-US" dirty="0"/>
              <a:t> </a:t>
            </a:r>
            <a:r>
              <a:rPr lang="en-US" dirty="0" err="1"/>
              <a:t>implementacije</a:t>
            </a:r>
            <a:r>
              <a:rPr lang="en-US" dirty="0"/>
              <a:t> </a:t>
            </a:r>
            <a:r>
              <a:rPr lang="en-US" dirty="0" err="1"/>
              <a:t>takođe</a:t>
            </a:r>
            <a:r>
              <a:rPr lang="en-US" dirty="0"/>
              <a:t> </a:t>
            </a:r>
            <a:r>
              <a:rPr lang="en-US" dirty="0" err="1"/>
              <a:t>poznate</a:t>
            </a:r>
            <a:r>
              <a:rPr lang="en-US" dirty="0"/>
              <a:t>: 1-wire, CAN, LIN, FireWire, </a:t>
            </a:r>
            <a:r>
              <a:rPr lang="en-US" dirty="0" err="1"/>
              <a:t>SpaceWire</a:t>
            </a:r>
            <a:endParaRPr lang="sr-Latn-RS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RS" dirty="0">
                <a:solidFill>
                  <a:schemeClr val="lt1"/>
                </a:solidFill>
              </a:rPr>
              <a:t>2</a:t>
            </a:r>
            <a:endParaRPr lang="en" dirty="0">
              <a:solidFill>
                <a:schemeClr val="lt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34D2A2E-CDF4-CA73-072A-CCBD06588C0C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21" name="Google Shape;139;p27">
              <a:extLst>
                <a:ext uri="{FF2B5EF4-FFF2-40B4-BE49-F238E27FC236}">
                  <a16:creationId xmlns:a16="http://schemas.microsoft.com/office/drawing/2014/main" id="{5C1385B9-01EF-5819-8D5E-0B8959637EAC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2" name="Picture 21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267F52B1-A480-B7F7-08DA-29F475906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8930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546457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Terminologija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pl-PL" dirty="0"/>
              <a:t>MSB/LSB</a:t>
            </a:r>
            <a:br>
              <a:rPr lang="pl-PL" dirty="0"/>
            </a:br>
            <a:r>
              <a:rPr lang="en-US" dirty="0"/>
              <a:t>Most Significant Bit / Least Significant Bit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RS" i="1" dirty="0" err="1"/>
              <a:t>Simplex</a:t>
            </a:r>
            <a:br>
              <a:rPr lang="sr-Latn-RS" dirty="0"/>
            </a:br>
            <a:r>
              <a:rPr lang="pl-PL" dirty="0"/>
              <a:t>Prenos podataka samo od predajnika ka prijemniku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pl-PL" i="1" dirty="0"/>
              <a:t>Half Duplex</a:t>
            </a:r>
            <a:br>
              <a:rPr lang="pl-PL" dirty="0"/>
            </a:br>
            <a:r>
              <a:rPr lang="pl-PL" dirty="0"/>
              <a:t>Prenos podataka od predajnika ka prijemniku ili obrnuto, ali ne istovremeno.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pl-PL" i="1" dirty="0"/>
              <a:t>Full Duplex</a:t>
            </a:r>
            <a:br>
              <a:rPr lang="pl-PL" dirty="0"/>
            </a:br>
            <a:r>
              <a:rPr lang="en-US" dirty="0" err="1"/>
              <a:t>Moguće</a:t>
            </a:r>
            <a:r>
              <a:rPr lang="en-US" dirty="0"/>
              <a:t> </a:t>
            </a:r>
            <a:r>
              <a:rPr lang="en-US" dirty="0" err="1"/>
              <a:t>istovremeno</a:t>
            </a:r>
            <a:r>
              <a:rPr lang="en-US" dirty="0"/>
              <a:t> </a:t>
            </a:r>
            <a:r>
              <a:rPr lang="en-US" dirty="0" err="1"/>
              <a:t>prenos</a:t>
            </a:r>
            <a:r>
              <a:rPr lang="sr-Latn-RS" dirty="0"/>
              <a:t>i</a:t>
            </a:r>
            <a:r>
              <a:rPr lang="en-US" dirty="0" err="1"/>
              <a:t>ti</a:t>
            </a:r>
            <a:r>
              <a:rPr lang="en-US" dirty="0"/>
              <a:t> </a:t>
            </a:r>
            <a:r>
              <a:rPr lang="en-US" dirty="0" err="1"/>
              <a:t>podatake</a:t>
            </a:r>
            <a:r>
              <a:rPr lang="en-US" dirty="0"/>
              <a:t> u </a:t>
            </a:r>
            <a:r>
              <a:rPr lang="en-US" dirty="0" err="1"/>
              <a:t>oba</a:t>
            </a:r>
            <a:r>
              <a:rPr lang="en-US" dirty="0"/>
              <a:t> </a:t>
            </a:r>
            <a:r>
              <a:rPr lang="en-US" dirty="0" err="1"/>
              <a:t>smjer</a:t>
            </a:r>
            <a:r>
              <a:rPr lang="sr-Latn-RS" dirty="0"/>
              <a:t>a.</a:t>
            </a:r>
            <a:endParaRPr lang="pl-PL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RS" i="1" dirty="0" err="1"/>
              <a:t>Baud</a:t>
            </a:r>
            <a:r>
              <a:rPr lang="sr-Latn-RS" i="1" dirty="0"/>
              <a:t> rate</a:t>
            </a:r>
            <a:br>
              <a:rPr lang="sr-Latn-RS" dirty="0"/>
            </a:br>
            <a:r>
              <a:rPr lang="en-US" dirty="0" err="1"/>
              <a:t>Broj</a:t>
            </a:r>
            <a:r>
              <a:rPr lang="en-US" dirty="0"/>
              <a:t> </a:t>
            </a:r>
            <a:r>
              <a:rPr lang="en-US" dirty="0" err="1"/>
              <a:t>simbola</a:t>
            </a:r>
            <a:r>
              <a:rPr lang="en-US" dirty="0"/>
              <a:t> u </a:t>
            </a:r>
            <a:r>
              <a:rPr lang="en-US" dirty="0" err="1"/>
              <a:t>jedinici</a:t>
            </a:r>
            <a:r>
              <a:rPr lang="en-US" dirty="0"/>
              <a:t> </a:t>
            </a:r>
            <a:r>
              <a:rPr lang="en-US" dirty="0" err="1"/>
              <a:t>vremena</a:t>
            </a:r>
            <a:r>
              <a:rPr lang="en-US" dirty="0"/>
              <a:t>, a </a:t>
            </a:r>
            <a:r>
              <a:rPr lang="en-US" dirty="0" err="1"/>
              <a:t>često</a:t>
            </a:r>
            <a:r>
              <a:rPr lang="en-US" dirty="0"/>
              <a:t> </a:t>
            </a:r>
            <a:r>
              <a:rPr lang="en-US" dirty="0" err="1"/>
              <a:t>označava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</a:t>
            </a:r>
            <a:r>
              <a:rPr lang="en-US" dirty="0" err="1"/>
              <a:t>bita</a:t>
            </a:r>
            <a:r>
              <a:rPr lang="en-US" dirty="0"/>
              <a:t> po </a:t>
            </a:r>
            <a:r>
              <a:rPr lang="en-US" dirty="0" err="1"/>
              <a:t>sekundi</a:t>
            </a:r>
            <a:r>
              <a:rPr lang="en-US" dirty="0"/>
              <a:t>. </a:t>
            </a:r>
            <a:endParaRPr lang="sr-Latn-RS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RS" dirty="0">
                <a:solidFill>
                  <a:schemeClr val="lt1"/>
                </a:solidFill>
              </a:rPr>
              <a:t>2</a:t>
            </a:r>
            <a:endParaRPr lang="en" dirty="0">
              <a:solidFill>
                <a:schemeClr val="lt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9943968-5D4C-C05A-A020-CC84D46943DF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3" name="Google Shape;139;p27">
              <a:extLst>
                <a:ext uri="{FF2B5EF4-FFF2-40B4-BE49-F238E27FC236}">
                  <a16:creationId xmlns:a16="http://schemas.microsoft.com/office/drawing/2014/main" id="{97E6FAB6-6659-CBEA-8529-297E1436E9A4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Picture 3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264805DF-D18A-3647-70A5-6A924E692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2240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i="1" dirty="0" err="1"/>
              <a:t>Universal</a:t>
            </a:r>
            <a:r>
              <a:rPr lang="sr-Latn-RS" i="1" dirty="0"/>
              <a:t> </a:t>
            </a:r>
            <a:r>
              <a:rPr lang="sr-Latn-RS" i="1" dirty="0" err="1"/>
              <a:t>Asynchronous</a:t>
            </a:r>
            <a:r>
              <a:rPr lang="sr-Latn-RS" i="1" dirty="0"/>
              <a:t> </a:t>
            </a:r>
            <a:r>
              <a:rPr lang="sr-Latn-RS" i="1" dirty="0" err="1"/>
              <a:t>Receiver-Transmitter</a:t>
            </a:r>
            <a:r>
              <a:rPr lang="sr-Latn-RS" dirty="0"/>
              <a:t> - UART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/>
              <a:t>UART je </a:t>
            </a:r>
            <a:r>
              <a:rPr lang="en-US" dirty="0" err="1"/>
              <a:t>periferija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obezbjeđuje</a:t>
            </a:r>
            <a:r>
              <a:rPr lang="en-US" dirty="0"/>
              <a:t> </a:t>
            </a:r>
            <a:r>
              <a:rPr lang="en-US" dirty="0" err="1"/>
              <a:t>asinhronu</a:t>
            </a:r>
            <a:r>
              <a:rPr lang="en-US" dirty="0"/>
              <a:t> </a:t>
            </a:r>
            <a:r>
              <a:rPr lang="en-US" dirty="0" err="1"/>
              <a:t>serijsku</a:t>
            </a:r>
            <a:r>
              <a:rPr lang="en-US" dirty="0"/>
              <a:t> </a:t>
            </a:r>
            <a:r>
              <a:rPr lang="en-US" dirty="0" err="1"/>
              <a:t>komunikaciju</a:t>
            </a:r>
            <a:r>
              <a:rPr lang="en-US" dirty="0"/>
              <a:t>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/>
              <a:t>Da bi </a:t>
            </a:r>
            <a:r>
              <a:rPr lang="en-US" dirty="0" err="1"/>
              <a:t>komunikacija</a:t>
            </a:r>
            <a:r>
              <a:rPr lang="en-US" dirty="0"/>
              <a:t> </a:t>
            </a:r>
            <a:r>
              <a:rPr lang="en-US" dirty="0" err="1"/>
              <a:t>bila</a:t>
            </a:r>
            <a:r>
              <a:rPr lang="en-US" dirty="0"/>
              <a:t> </a:t>
            </a:r>
            <a:r>
              <a:rPr lang="en-US" dirty="0" err="1"/>
              <a:t>uspješna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jedna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druga</a:t>
            </a:r>
            <a:r>
              <a:rPr lang="en-US" dirty="0"/>
              <a:t> </a:t>
            </a:r>
            <a:r>
              <a:rPr lang="en-US" dirty="0" err="1"/>
              <a:t>strana</a:t>
            </a:r>
            <a:r>
              <a:rPr lang="en-US" dirty="0"/>
              <a:t> </a:t>
            </a:r>
            <a:r>
              <a:rPr lang="en-US" dirty="0" err="1"/>
              <a:t>moraju</a:t>
            </a:r>
            <a:r>
              <a:rPr lang="en-US" dirty="0"/>
              <a:t> da </a:t>
            </a:r>
            <a:r>
              <a:rPr lang="en-US" dirty="0" err="1"/>
              <a:t>budu</a:t>
            </a:r>
            <a:r>
              <a:rPr lang="en-US" dirty="0"/>
              <a:t> </a:t>
            </a:r>
            <a:r>
              <a:rPr lang="en-US" dirty="0" err="1"/>
              <a:t>konigurisane</a:t>
            </a:r>
            <a:r>
              <a:rPr lang="en-US" dirty="0"/>
              <a:t> </a:t>
            </a:r>
            <a:r>
              <a:rPr lang="en-US" dirty="0" err="1"/>
              <a:t>istim</a:t>
            </a:r>
            <a:r>
              <a:rPr lang="en-US" dirty="0"/>
              <a:t> </a:t>
            </a:r>
            <a:r>
              <a:rPr lang="en-US" dirty="0" err="1"/>
              <a:t>parametrima</a:t>
            </a:r>
            <a:r>
              <a:rPr lang="en-US" dirty="0"/>
              <a:t> (</a:t>
            </a:r>
            <a:r>
              <a:rPr lang="en-US" dirty="0" err="1"/>
              <a:t>broj</a:t>
            </a:r>
            <a:r>
              <a:rPr lang="en-US" dirty="0"/>
              <a:t> </a:t>
            </a:r>
            <a:r>
              <a:rPr lang="en-US" dirty="0" err="1"/>
              <a:t>bita</a:t>
            </a:r>
            <a:r>
              <a:rPr lang="en-US" dirty="0"/>
              <a:t>, </a:t>
            </a:r>
            <a:r>
              <a:rPr lang="en-US" i="1" dirty="0"/>
              <a:t>baud</a:t>
            </a:r>
            <a:r>
              <a:rPr lang="en-US" dirty="0"/>
              <a:t>, </a:t>
            </a:r>
            <a:r>
              <a:rPr lang="en-US" i="1" dirty="0"/>
              <a:t>start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i="1" dirty="0"/>
              <a:t>stop</a:t>
            </a:r>
            <a:r>
              <a:rPr lang="en-US" dirty="0"/>
              <a:t> </a:t>
            </a:r>
            <a:r>
              <a:rPr lang="en-US" dirty="0" err="1"/>
              <a:t>biti</a:t>
            </a:r>
            <a:r>
              <a:rPr lang="en-US" dirty="0"/>
              <a:t>).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/>
              <a:t>UART </a:t>
            </a:r>
            <a:r>
              <a:rPr lang="en-US" dirty="0" err="1"/>
              <a:t>periferija</a:t>
            </a:r>
            <a:r>
              <a:rPr lang="en-US" dirty="0"/>
              <a:t> se </a:t>
            </a:r>
            <a:r>
              <a:rPr lang="en-US" dirty="0" err="1"/>
              <a:t>često</a:t>
            </a:r>
            <a:r>
              <a:rPr lang="en-US" dirty="0"/>
              <a:t> </a:t>
            </a:r>
            <a:r>
              <a:rPr lang="en-US" dirty="0" err="1"/>
              <a:t>koristi</a:t>
            </a:r>
            <a:r>
              <a:rPr lang="en-US" dirty="0"/>
              <a:t> u </a:t>
            </a:r>
            <a:r>
              <a:rPr lang="en-US" dirty="0" err="1"/>
              <a:t>kombinaciji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spoljašnjim</a:t>
            </a:r>
            <a:r>
              <a:rPr lang="en-US" dirty="0"/>
              <a:t> </a:t>
            </a:r>
            <a:r>
              <a:rPr lang="en-US" dirty="0" err="1"/>
              <a:t>drajverom</a:t>
            </a:r>
            <a:r>
              <a:rPr lang="en-US" dirty="0"/>
              <a:t> </a:t>
            </a:r>
            <a:r>
              <a:rPr lang="en-US" dirty="0" err="1"/>
              <a:t>signala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obezbjeđuje</a:t>
            </a:r>
            <a:r>
              <a:rPr lang="en-US" dirty="0"/>
              <a:t> </a:t>
            </a:r>
            <a:r>
              <a:rPr lang="en-US" dirty="0" err="1"/>
              <a:t>nivo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oblik</a:t>
            </a:r>
            <a:r>
              <a:rPr lang="en-US" dirty="0"/>
              <a:t> </a:t>
            </a:r>
            <a:r>
              <a:rPr lang="en-US" dirty="0" err="1"/>
              <a:t>električnog</a:t>
            </a:r>
            <a:r>
              <a:rPr lang="en-US" dirty="0"/>
              <a:t> </a:t>
            </a:r>
            <a:r>
              <a:rPr lang="en-US" dirty="0" err="1"/>
              <a:t>signala</a:t>
            </a:r>
            <a:r>
              <a:rPr lang="en-US" dirty="0"/>
              <a:t> (RS232, RS485). </a:t>
            </a:r>
            <a:endParaRPr lang="sr-Latn-RS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RS" dirty="0">
                <a:solidFill>
                  <a:schemeClr val="lt1"/>
                </a:solidFill>
              </a:rPr>
              <a:t>2</a:t>
            </a:r>
            <a:endParaRPr lang="en" dirty="0">
              <a:solidFill>
                <a:schemeClr val="lt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EC6D11-52D6-B391-6034-084608F16A4D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3" name="Google Shape;139;p27">
              <a:extLst>
                <a:ext uri="{FF2B5EF4-FFF2-40B4-BE49-F238E27FC236}">
                  <a16:creationId xmlns:a16="http://schemas.microsoft.com/office/drawing/2014/main" id="{9528CF6E-60D4-49AE-0EFC-4BAE54BC9F50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Picture 3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B5F9BCAF-0306-DD44-6C0E-9AEDB10FF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26656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i="1" dirty="0" err="1"/>
              <a:t>Universal</a:t>
            </a:r>
            <a:r>
              <a:rPr lang="sr-Latn-RS" i="1" dirty="0"/>
              <a:t> </a:t>
            </a:r>
            <a:r>
              <a:rPr lang="sr-Latn-RS" i="1" dirty="0" err="1"/>
              <a:t>Asynchronous</a:t>
            </a:r>
            <a:r>
              <a:rPr lang="sr-Latn-RS" i="1" dirty="0"/>
              <a:t> </a:t>
            </a:r>
            <a:r>
              <a:rPr lang="sr-Latn-RS" i="1" dirty="0" err="1"/>
              <a:t>Receiver-Transmitter</a:t>
            </a:r>
            <a:r>
              <a:rPr lang="sr-Latn-RS" dirty="0"/>
              <a:t> - UART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Komunikacija</a:t>
            </a:r>
            <a:r>
              <a:rPr lang="en-US" dirty="0"/>
              <a:t> se </a:t>
            </a:r>
            <a:r>
              <a:rPr lang="en-US" dirty="0" err="1"/>
              <a:t>odvija</a:t>
            </a:r>
            <a:r>
              <a:rPr lang="en-US" dirty="0"/>
              <a:t> </a:t>
            </a:r>
            <a:r>
              <a:rPr lang="en-US" dirty="0" err="1"/>
              <a:t>između</a:t>
            </a:r>
            <a:r>
              <a:rPr lang="en-US" dirty="0"/>
              <a:t> </a:t>
            </a:r>
            <a:r>
              <a:rPr lang="en-US" dirty="0" err="1"/>
              <a:t>dvije</a:t>
            </a:r>
            <a:r>
              <a:rPr lang="en-US" dirty="0"/>
              <a:t> UART </a:t>
            </a:r>
            <a:r>
              <a:rPr lang="en-US" dirty="0" err="1"/>
              <a:t>periferije</a:t>
            </a:r>
            <a:r>
              <a:rPr lang="en-US" dirty="0"/>
              <a:t> </a:t>
            </a:r>
            <a:r>
              <a:rPr lang="en-US" dirty="0" err="1"/>
              <a:t>tako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predajna</a:t>
            </a:r>
            <a:r>
              <a:rPr lang="en-US" dirty="0"/>
              <a:t> </a:t>
            </a:r>
            <a:r>
              <a:rPr lang="en-US" dirty="0" err="1"/>
              <a:t>strana</a:t>
            </a:r>
            <a:r>
              <a:rPr lang="en-US" dirty="0"/>
              <a:t> </a:t>
            </a:r>
            <a:r>
              <a:rPr lang="en-US" dirty="0" err="1"/>
              <a:t>uzima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šiftuje</a:t>
            </a:r>
            <a:r>
              <a:rPr lang="en-US" dirty="0"/>
              <a:t> </a:t>
            </a:r>
            <a:r>
              <a:rPr lang="en-US" dirty="0" err="1"/>
              <a:t>ga</a:t>
            </a:r>
            <a:r>
              <a:rPr lang="en-US" dirty="0"/>
              <a:t> bit po bit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liniji</a:t>
            </a:r>
            <a:r>
              <a:rPr lang="en-US" dirty="0"/>
              <a:t> </a:t>
            </a:r>
            <a:r>
              <a:rPr lang="en-US" dirty="0" err="1"/>
              <a:t>veze</a:t>
            </a:r>
            <a:r>
              <a:rPr lang="en-US" dirty="0"/>
              <a:t> </a:t>
            </a:r>
            <a:r>
              <a:rPr lang="en-US" dirty="0" err="1"/>
              <a:t>dok</a:t>
            </a:r>
            <a:r>
              <a:rPr lang="en-US" dirty="0"/>
              <a:t> </a:t>
            </a:r>
            <a:r>
              <a:rPr lang="en-US" dirty="0" err="1"/>
              <a:t>prijemna</a:t>
            </a:r>
            <a:r>
              <a:rPr lang="en-US" dirty="0"/>
              <a:t> </a:t>
            </a:r>
            <a:r>
              <a:rPr lang="en-US" dirty="0" err="1"/>
              <a:t>strana</a:t>
            </a:r>
            <a:r>
              <a:rPr lang="en-US" dirty="0"/>
              <a:t> </a:t>
            </a:r>
            <a:r>
              <a:rPr lang="en-US" dirty="0" err="1"/>
              <a:t>radi</a:t>
            </a:r>
            <a:r>
              <a:rPr lang="en-US" dirty="0"/>
              <a:t> </a:t>
            </a:r>
            <a:r>
              <a:rPr lang="en-US" dirty="0" err="1"/>
              <a:t>obrnut</a:t>
            </a:r>
            <a:r>
              <a:rPr lang="en-US" dirty="0"/>
              <a:t> </a:t>
            </a:r>
            <a:r>
              <a:rPr lang="en-US" dirty="0" err="1"/>
              <a:t>posao</a:t>
            </a:r>
            <a:r>
              <a:rPr lang="en-US" dirty="0"/>
              <a:t>. 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Kada</a:t>
            </a:r>
            <a:r>
              <a:rPr lang="en-US" dirty="0"/>
              <a:t> </a:t>
            </a:r>
            <a:r>
              <a:rPr lang="en-US" dirty="0" err="1"/>
              <a:t>nema</a:t>
            </a:r>
            <a:r>
              <a:rPr lang="en-US" dirty="0"/>
              <a:t> </a:t>
            </a:r>
            <a:r>
              <a:rPr lang="en-US" dirty="0" err="1"/>
              <a:t>prenosa</a:t>
            </a:r>
            <a:r>
              <a:rPr lang="en-US" dirty="0"/>
              <a:t> </a:t>
            </a:r>
            <a:r>
              <a:rPr lang="en-US" dirty="0" err="1"/>
              <a:t>linija</a:t>
            </a:r>
            <a:r>
              <a:rPr lang="en-US" dirty="0"/>
              <a:t> je </a:t>
            </a:r>
            <a:r>
              <a:rPr lang="en-US" dirty="0" err="1"/>
              <a:t>mirna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visoki</a:t>
            </a:r>
            <a:r>
              <a:rPr lang="en-US" dirty="0"/>
              <a:t> </a:t>
            </a:r>
            <a:r>
              <a:rPr lang="en-US" dirty="0" err="1"/>
              <a:t>logički</a:t>
            </a:r>
            <a:r>
              <a:rPr lang="en-US" dirty="0"/>
              <a:t> </a:t>
            </a:r>
            <a:r>
              <a:rPr lang="en-US" dirty="0" err="1"/>
              <a:t>nivo</a:t>
            </a:r>
            <a:r>
              <a:rPr lang="en-US" dirty="0"/>
              <a:t>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Prenos</a:t>
            </a:r>
            <a:r>
              <a:rPr lang="en-US" dirty="0"/>
              <a:t> </a:t>
            </a:r>
            <a:r>
              <a:rPr lang="en-US" dirty="0" err="1"/>
              <a:t>počinje</a:t>
            </a:r>
            <a:r>
              <a:rPr lang="en-US" dirty="0"/>
              <a:t> </a:t>
            </a:r>
            <a:r>
              <a:rPr lang="en-US" dirty="0" err="1"/>
              <a:t>slanjem</a:t>
            </a:r>
            <a:r>
              <a:rPr lang="en-US" dirty="0"/>
              <a:t> start </a:t>
            </a:r>
            <a:r>
              <a:rPr lang="en-US" dirty="0" err="1"/>
              <a:t>bita</a:t>
            </a:r>
            <a:r>
              <a:rPr lang="en-US" dirty="0"/>
              <a:t> („0“) a </a:t>
            </a:r>
            <a:r>
              <a:rPr lang="en-US" dirty="0" err="1"/>
              <a:t>završava</a:t>
            </a:r>
            <a:r>
              <a:rPr lang="en-US" dirty="0"/>
              <a:t> se </a:t>
            </a:r>
            <a:r>
              <a:rPr lang="en-US" dirty="0" err="1"/>
              <a:t>slanjem</a:t>
            </a:r>
            <a:r>
              <a:rPr lang="en-US" dirty="0"/>
              <a:t> stop </a:t>
            </a:r>
            <a:r>
              <a:rPr lang="en-US" dirty="0" err="1"/>
              <a:t>bita</a:t>
            </a:r>
            <a:r>
              <a:rPr lang="en-US" dirty="0"/>
              <a:t> („1“). 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lang="sr-Latn-RS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RS" dirty="0">
                <a:solidFill>
                  <a:schemeClr val="lt1"/>
                </a:solidFill>
              </a:rPr>
              <a:t>2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66902E-9CB2-4A18-A842-BF73569FF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57222"/>
            <a:ext cx="9109940" cy="87642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4FA7CEE-86EE-A957-6A6E-277C730776FC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4" name="Google Shape;139;p27">
              <a:extLst>
                <a:ext uri="{FF2B5EF4-FFF2-40B4-BE49-F238E27FC236}">
                  <a16:creationId xmlns:a16="http://schemas.microsoft.com/office/drawing/2014/main" id="{F680FB3C-2254-F7E3-9055-7E56C311581B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" name="Picture 4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6732D179-BD64-F086-207F-FDB485AEA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50054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i="1" dirty="0" err="1"/>
              <a:t>Universal</a:t>
            </a:r>
            <a:r>
              <a:rPr lang="sr-Latn-RS" i="1" dirty="0"/>
              <a:t> </a:t>
            </a:r>
            <a:r>
              <a:rPr lang="sr-Latn-RS" i="1" dirty="0" err="1"/>
              <a:t>Asynchronous</a:t>
            </a:r>
            <a:r>
              <a:rPr lang="sr-Latn-RS" i="1" dirty="0"/>
              <a:t> </a:t>
            </a:r>
            <a:r>
              <a:rPr lang="sr-Latn-RS" i="1" dirty="0" err="1"/>
              <a:t>Receiver-Transmitter</a:t>
            </a:r>
            <a:r>
              <a:rPr lang="sr-Latn-RS" dirty="0"/>
              <a:t> - UART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/>
              <a:t>U </a:t>
            </a:r>
            <a:r>
              <a:rPr lang="en-US" dirty="0" err="1"/>
              <a:t>praksi</a:t>
            </a:r>
            <a:r>
              <a:rPr lang="en-US" dirty="0"/>
              <a:t> je </a:t>
            </a:r>
            <a:r>
              <a:rPr lang="en-US" dirty="0" err="1"/>
              <a:t>ustaljena</a:t>
            </a:r>
            <a:r>
              <a:rPr lang="en-US" dirty="0"/>
              <a:t> </a:t>
            </a:r>
            <a:r>
              <a:rPr lang="en-US" dirty="0" err="1"/>
              <a:t>konfiguracija</a:t>
            </a:r>
            <a:r>
              <a:rPr lang="en-US" dirty="0"/>
              <a:t> UART-a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jednim</a:t>
            </a:r>
            <a:r>
              <a:rPr lang="en-US" dirty="0"/>
              <a:t> </a:t>
            </a:r>
            <a:r>
              <a:rPr lang="en-US" i="1" dirty="0"/>
              <a:t>start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i="1" dirty="0"/>
              <a:t>stop</a:t>
            </a:r>
            <a:r>
              <a:rPr lang="en-US" dirty="0"/>
              <a:t> </a:t>
            </a:r>
            <a:r>
              <a:rPr lang="en-US" dirty="0" err="1"/>
              <a:t>bitom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dužinom</a:t>
            </a:r>
            <a:r>
              <a:rPr lang="en-US" dirty="0"/>
              <a:t> </a:t>
            </a:r>
            <a:r>
              <a:rPr lang="en-US" dirty="0" err="1"/>
              <a:t>riječi</a:t>
            </a:r>
            <a:r>
              <a:rPr lang="en-US" dirty="0"/>
              <a:t> od 8 </a:t>
            </a:r>
            <a:r>
              <a:rPr lang="en-US" dirty="0" err="1"/>
              <a:t>bita</a:t>
            </a:r>
            <a:r>
              <a:rPr lang="en-US" dirty="0"/>
              <a:t> bez </a:t>
            </a:r>
            <a:r>
              <a:rPr lang="en-US" dirty="0" err="1"/>
              <a:t>bita</a:t>
            </a:r>
            <a:r>
              <a:rPr lang="en-US" dirty="0"/>
              <a:t> </a:t>
            </a:r>
            <a:r>
              <a:rPr lang="en-US" dirty="0" err="1"/>
              <a:t>parnosti</a:t>
            </a:r>
            <a:r>
              <a:rPr lang="en-US" dirty="0"/>
              <a:t> - 8N1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nekoliko</a:t>
            </a:r>
            <a:r>
              <a:rPr lang="en-US" dirty="0"/>
              <a:t> </a:t>
            </a:r>
            <a:r>
              <a:rPr lang="en-US" dirty="0" err="1"/>
              <a:t>standardnih</a:t>
            </a:r>
            <a:r>
              <a:rPr lang="en-US" dirty="0"/>
              <a:t> </a:t>
            </a:r>
            <a:r>
              <a:rPr lang="en-US" dirty="0" err="1"/>
              <a:t>brzina</a:t>
            </a:r>
            <a:r>
              <a:rPr lang="en-US" dirty="0"/>
              <a:t> </a:t>
            </a:r>
            <a:r>
              <a:rPr lang="en-US" dirty="0" err="1"/>
              <a:t>prenosa</a:t>
            </a:r>
            <a:r>
              <a:rPr lang="en-US" dirty="0"/>
              <a:t> (9600b/s, 19200b/s, 57600b/s, 115200b/s, ...).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/>
              <a:t>8N1 </a:t>
            </a:r>
            <a:r>
              <a:rPr lang="en-US" dirty="0" err="1"/>
              <a:t>konfiguracija</a:t>
            </a:r>
            <a:r>
              <a:rPr lang="en-US" dirty="0"/>
              <a:t> </a:t>
            </a:r>
            <a:r>
              <a:rPr lang="en-US" dirty="0" err="1"/>
              <a:t>znači</a:t>
            </a:r>
            <a:r>
              <a:rPr lang="en-US" dirty="0"/>
              <a:t> </a:t>
            </a:r>
            <a:r>
              <a:rPr lang="en-US" dirty="0" err="1"/>
              <a:t>ukupno</a:t>
            </a:r>
            <a:r>
              <a:rPr lang="en-US" dirty="0"/>
              <a:t> 10 </a:t>
            </a:r>
            <a:r>
              <a:rPr lang="en-US" dirty="0" err="1"/>
              <a:t>bitova</a:t>
            </a:r>
            <a:r>
              <a:rPr lang="en-US" dirty="0"/>
              <a:t> za </a:t>
            </a:r>
            <a:r>
              <a:rPr lang="en-US" dirty="0" err="1"/>
              <a:t>jedan</a:t>
            </a:r>
            <a:r>
              <a:rPr lang="en-US" dirty="0"/>
              <a:t> </a:t>
            </a:r>
            <a:r>
              <a:rPr lang="en-US" dirty="0" err="1"/>
              <a:t>bajt</a:t>
            </a:r>
            <a:r>
              <a:rPr lang="en-US" dirty="0"/>
              <a:t>. </a:t>
            </a:r>
            <a:r>
              <a:rPr lang="en-US" dirty="0" err="1"/>
              <a:t>Koliko</a:t>
            </a:r>
            <a:r>
              <a:rPr lang="en-US" dirty="0"/>
              <a:t> je to </a:t>
            </a:r>
            <a:r>
              <a:rPr lang="en-US" dirty="0" err="1"/>
              <a:t>bajtova</a:t>
            </a:r>
            <a:r>
              <a:rPr lang="en-US" dirty="0"/>
              <a:t> po </a:t>
            </a:r>
            <a:r>
              <a:rPr lang="en-US" dirty="0" err="1"/>
              <a:t>sekudi</a:t>
            </a:r>
            <a:r>
              <a:rPr lang="en-US" dirty="0"/>
              <a:t> </a:t>
            </a:r>
            <a:r>
              <a:rPr lang="en-US" dirty="0" err="1"/>
              <a:t>ako</a:t>
            </a:r>
            <a:r>
              <a:rPr lang="en-US" dirty="0"/>
              <a:t> se </a:t>
            </a:r>
            <a:r>
              <a:rPr lang="en-US" dirty="0" err="1"/>
              <a:t>koristi</a:t>
            </a:r>
            <a:r>
              <a:rPr lang="en-US" dirty="0"/>
              <a:t> </a:t>
            </a:r>
            <a:r>
              <a:rPr lang="en-US" dirty="0" err="1"/>
              <a:t>brzina</a:t>
            </a:r>
            <a:r>
              <a:rPr lang="en-US" dirty="0"/>
              <a:t> 115200b/s?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/>
              <a:t>U </a:t>
            </a:r>
            <a:r>
              <a:rPr lang="en-US" dirty="0" err="1"/>
              <a:t>praksi</a:t>
            </a:r>
            <a:r>
              <a:rPr lang="en-US" dirty="0"/>
              <a:t> </a:t>
            </a:r>
            <a:r>
              <a:rPr lang="en-US" dirty="0" err="1"/>
              <a:t>često</a:t>
            </a:r>
            <a:r>
              <a:rPr lang="en-US" dirty="0"/>
              <a:t> </a:t>
            </a:r>
            <a:r>
              <a:rPr lang="en-US" dirty="0" err="1"/>
              <a:t>imamo</a:t>
            </a:r>
            <a:r>
              <a:rPr lang="en-US" dirty="0"/>
              <a:t> </a:t>
            </a:r>
            <a:r>
              <a:rPr lang="en-US" dirty="0" err="1"/>
              <a:t>situaciju</a:t>
            </a:r>
            <a:r>
              <a:rPr lang="en-US" dirty="0"/>
              <a:t> </a:t>
            </a:r>
            <a:r>
              <a:rPr lang="en-US" dirty="0" err="1"/>
              <a:t>gdje</a:t>
            </a:r>
            <a:r>
              <a:rPr lang="en-US" dirty="0"/>
              <a:t> se </a:t>
            </a:r>
            <a:r>
              <a:rPr lang="en-US" dirty="0" err="1"/>
              <a:t>neki</a:t>
            </a:r>
            <a:r>
              <a:rPr lang="en-US" dirty="0"/>
              <a:t> </a:t>
            </a:r>
            <a:r>
              <a:rPr lang="en-US" dirty="0" err="1"/>
              <a:t>kompleksan</a:t>
            </a:r>
            <a:r>
              <a:rPr lang="en-US" dirty="0"/>
              <a:t> </a:t>
            </a:r>
            <a:r>
              <a:rPr lang="en-US" dirty="0" err="1"/>
              <a:t>modul</a:t>
            </a:r>
            <a:r>
              <a:rPr lang="en-US" dirty="0"/>
              <a:t> za </a:t>
            </a:r>
            <a:r>
              <a:rPr lang="en-US" dirty="0" err="1"/>
              <a:t>komunikaciju</a:t>
            </a:r>
            <a:r>
              <a:rPr lang="en-US" dirty="0"/>
              <a:t> (</a:t>
            </a:r>
            <a:r>
              <a:rPr lang="en-US" i="1" dirty="0" err="1"/>
              <a:t>WiFi</a:t>
            </a:r>
            <a:r>
              <a:rPr lang="en-US" dirty="0"/>
              <a:t>, </a:t>
            </a:r>
            <a:r>
              <a:rPr lang="en-US" i="1" dirty="0"/>
              <a:t>Bluetooth</a:t>
            </a:r>
            <a:r>
              <a:rPr lang="en-US" dirty="0"/>
              <a:t>, ...)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našim</a:t>
            </a:r>
            <a:r>
              <a:rPr lang="en-US" dirty="0"/>
              <a:t> </a:t>
            </a:r>
            <a:r>
              <a:rPr lang="en-US" dirty="0" err="1"/>
              <a:t>sistemom</a:t>
            </a:r>
            <a:r>
              <a:rPr lang="en-US" dirty="0"/>
              <a:t> </a:t>
            </a:r>
            <a:r>
              <a:rPr lang="en-US" dirty="0" err="1"/>
              <a:t>povezuje</a:t>
            </a:r>
            <a:r>
              <a:rPr lang="en-US" dirty="0"/>
              <a:t> </a:t>
            </a:r>
            <a:r>
              <a:rPr lang="en-US" dirty="0" err="1"/>
              <a:t>preko</a:t>
            </a:r>
            <a:r>
              <a:rPr lang="en-US" dirty="0"/>
              <a:t> UART-a. </a:t>
            </a:r>
            <a:endParaRPr lang="sr-Latn-RS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RS" dirty="0">
                <a:solidFill>
                  <a:schemeClr val="lt1"/>
                </a:solidFill>
              </a:rPr>
              <a:t>2</a:t>
            </a:r>
            <a:endParaRPr lang="en" dirty="0">
              <a:solidFill>
                <a:schemeClr val="lt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C6033A-7814-8F93-0B1D-53DC898DDC71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3" name="Google Shape;139;p27">
              <a:extLst>
                <a:ext uri="{FF2B5EF4-FFF2-40B4-BE49-F238E27FC236}">
                  <a16:creationId xmlns:a16="http://schemas.microsoft.com/office/drawing/2014/main" id="{EC3E621C-862E-BC59-AEAD-432C6E1A09C0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Picture 3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7B97B304-F0C1-1750-CD11-24BDA487B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7997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/>
          <p:nvPr/>
        </p:nvSpPr>
        <p:spPr>
          <a:xfrm>
            <a:off x="7405500" y="0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7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7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>
                <a:solidFill>
                  <a:schemeClr val="lt1"/>
                </a:solidFill>
              </a:rPr>
              <a:t>Uvod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52" name="Google Shape;252;p37"/>
          <p:cNvSpPr txBox="1">
            <a:spLocks noGrp="1"/>
          </p:cNvSpPr>
          <p:nvPr>
            <p:ph type="title" idx="2"/>
          </p:nvPr>
        </p:nvSpPr>
        <p:spPr>
          <a:xfrm>
            <a:off x="7343884" y="450479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i="1" dirty="0" err="1"/>
              <a:t>Universal</a:t>
            </a:r>
            <a:r>
              <a:rPr lang="sr-Latn-RS" i="1" dirty="0"/>
              <a:t> </a:t>
            </a:r>
            <a:r>
              <a:rPr lang="sr-Latn-RS" i="1" dirty="0" err="1"/>
              <a:t>Asynchronous</a:t>
            </a:r>
            <a:r>
              <a:rPr lang="sr-Latn-RS" i="1" dirty="0"/>
              <a:t> </a:t>
            </a:r>
            <a:r>
              <a:rPr lang="sr-Latn-RS" i="1" dirty="0" err="1"/>
              <a:t>Receiver-Transmitter</a:t>
            </a:r>
            <a:r>
              <a:rPr lang="sr-Latn-RS" dirty="0"/>
              <a:t> - UART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/>
              <a:t>Za </a:t>
            </a:r>
            <a:r>
              <a:rPr lang="en-US" dirty="0" err="1"/>
              <a:t>ovakav</a:t>
            </a:r>
            <a:r>
              <a:rPr lang="en-US" dirty="0"/>
              <a:t> </a:t>
            </a:r>
            <a:r>
              <a:rPr lang="en-US" dirty="0" err="1"/>
              <a:t>prenos</a:t>
            </a:r>
            <a:r>
              <a:rPr lang="en-US" dirty="0"/>
              <a:t> </a:t>
            </a:r>
            <a:r>
              <a:rPr lang="en-US" dirty="0" err="1"/>
              <a:t>potrebne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dvije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tri </a:t>
            </a:r>
            <a:r>
              <a:rPr lang="en-US" dirty="0" err="1"/>
              <a:t>linije</a:t>
            </a:r>
            <a:r>
              <a:rPr lang="en-US" dirty="0"/>
              <a:t> </a:t>
            </a:r>
            <a:r>
              <a:rPr lang="en-US" dirty="0" err="1"/>
              <a:t>ukoliko</a:t>
            </a:r>
            <a:r>
              <a:rPr lang="en-US" dirty="0"/>
              <a:t> se </a:t>
            </a:r>
            <a:r>
              <a:rPr lang="en-US" dirty="0" err="1"/>
              <a:t>radi</a:t>
            </a:r>
            <a:r>
              <a:rPr lang="en-US" dirty="0"/>
              <a:t> o </a:t>
            </a:r>
            <a:r>
              <a:rPr lang="en-US" i="1" dirty="0"/>
              <a:t>half</a:t>
            </a:r>
            <a:r>
              <a:rPr lang="sr-Latn-RS" i="1" dirty="0"/>
              <a:t>-</a:t>
            </a:r>
            <a:r>
              <a:rPr lang="sr-Latn-RS" i="1" dirty="0" err="1"/>
              <a:t>duplex</a:t>
            </a:r>
            <a:r>
              <a:rPr lang="en-US" i="1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i="1" dirty="0"/>
              <a:t>full</a:t>
            </a:r>
            <a:r>
              <a:rPr lang="sr-Latn-RS" i="1" dirty="0"/>
              <a:t>-</a:t>
            </a:r>
            <a:r>
              <a:rPr lang="en-US" i="1" dirty="0"/>
              <a:t>duplex</a:t>
            </a:r>
            <a:r>
              <a:rPr lang="en-US" dirty="0"/>
              <a:t> </a:t>
            </a:r>
            <a:r>
              <a:rPr lang="en-US" dirty="0" err="1"/>
              <a:t>komunikaciji</a:t>
            </a:r>
            <a:r>
              <a:rPr lang="en-US" dirty="0"/>
              <a:t>. 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pl-PL" dirty="0"/>
              <a:t>Potrebno je obratiti pažnju na označavanje ulaza i izlaza.</a:t>
            </a:r>
            <a:endParaRPr lang="sr-Latn-RS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RS" dirty="0">
                <a:solidFill>
                  <a:schemeClr val="lt1"/>
                </a:solidFill>
              </a:rPr>
              <a:t>2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4E736B-28F3-4BEA-A43F-2B382F912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339" y="1675433"/>
            <a:ext cx="4277322" cy="257676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0CAF5FE-0180-8223-9100-42C4BAA514B3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4" name="Google Shape;139;p27">
              <a:extLst>
                <a:ext uri="{FF2B5EF4-FFF2-40B4-BE49-F238E27FC236}">
                  <a16:creationId xmlns:a16="http://schemas.microsoft.com/office/drawing/2014/main" id="{21246DE5-CBB7-2FC6-DA59-D1F02DD8DA5E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" name="Picture 4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E549B62C-35EE-D18A-E461-6ABE735BC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13976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RS232 i RS485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Kada</a:t>
            </a:r>
            <a:r>
              <a:rPr lang="en-US" dirty="0"/>
              <a:t> je </a:t>
            </a:r>
            <a:r>
              <a:rPr lang="en-US" dirty="0" err="1"/>
              <a:t>potrebno</a:t>
            </a:r>
            <a:r>
              <a:rPr lang="en-US" dirty="0"/>
              <a:t> </a:t>
            </a:r>
            <a:r>
              <a:rPr lang="en-US" dirty="0" err="1"/>
              <a:t>obezbjediti</a:t>
            </a:r>
            <a:r>
              <a:rPr lang="en-US" dirty="0"/>
              <a:t> </a:t>
            </a:r>
            <a:r>
              <a:rPr lang="en-US" dirty="0" err="1"/>
              <a:t>prenos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veće</a:t>
            </a:r>
            <a:r>
              <a:rPr lang="en-US" dirty="0"/>
              <a:t> </a:t>
            </a:r>
            <a:r>
              <a:rPr lang="en-US" dirty="0" err="1"/>
              <a:t>udaljenosti</a:t>
            </a:r>
            <a:r>
              <a:rPr lang="en-US" dirty="0"/>
              <a:t> </a:t>
            </a:r>
            <a:r>
              <a:rPr lang="en-US" dirty="0" err="1"/>
              <a:t>koristimo</a:t>
            </a:r>
            <a:r>
              <a:rPr lang="en-US" dirty="0"/>
              <a:t> RS232 </a:t>
            </a:r>
            <a:r>
              <a:rPr lang="en-US" dirty="0" err="1"/>
              <a:t>i</a:t>
            </a:r>
            <a:r>
              <a:rPr lang="en-US" dirty="0"/>
              <a:t> RS485 </a:t>
            </a:r>
            <a:r>
              <a:rPr lang="en-US" dirty="0" err="1"/>
              <a:t>protokole</a:t>
            </a:r>
            <a:r>
              <a:rPr lang="en-US" dirty="0"/>
              <a:t>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/>
              <a:t>Sa RS485 </a:t>
            </a:r>
            <a:r>
              <a:rPr lang="en-US" dirty="0" err="1"/>
              <a:t>moguće</a:t>
            </a:r>
            <a:r>
              <a:rPr lang="en-US" dirty="0"/>
              <a:t> je </a:t>
            </a:r>
            <a:r>
              <a:rPr lang="en-US" dirty="0" err="1"/>
              <a:t>ostvariti</a:t>
            </a:r>
            <a:r>
              <a:rPr lang="en-US" dirty="0"/>
              <a:t> </a:t>
            </a:r>
            <a:r>
              <a:rPr lang="en-US" dirty="0" err="1"/>
              <a:t>prenos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do 100m </a:t>
            </a:r>
            <a:r>
              <a:rPr lang="en-US" dirty="0" err="1"/>
              <a:t>udaljenosti</a:t>
            </a:r>
            <a:r>
              <a:rPr lang="en-US" dirty="0"/>
              <a:t>. 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/>
              <a:t>RS232 </a:t>
            </a:r>
            <a:r>
              <a:rPr lang="en-US" dirty="0" err="1"/>
              <a:t>i</a:t>
            </a:r>
            <a:r>
              <a:rPr lang="en-US" dirty="0"/>
              <a:t> RS485 </a:t>
            </a:r>
            <a:r>
              <a:rPr lang="en-US" dirty="0" err="1"/>
              <a:t>nastaju</a:t>
            </a:r>
            <a:r>
              <a:rPr lang="en-US" dirty="0"/>
              <a:t> </a:t>
            </a:r>
            <a:r>
              <a:rPr lang="en-US" dirty="0" err="1"/>
              <a:t>tako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se </a:t>
            </a:r>
            <a:r>
              <a:rPr lang="en-US" dirty="0" err="1"/>
              <a:t>na</a:t>
            </a:r>
            <a:r>
              <a:rPr lang="en-US" dirty="0"/>
              <a:t> UART </a:t>
            </a:r>
            <a:r>
              <a:rPr lang="en-US" dirty="0" err="1"/>
              <a:t>periferiju</a:t>
            </a:r>
            <a:r>
              <a:rPr lang="en-US" dirty="0"/>
              <a:t> </a:t>
            </a:r>
            <a:r>
              <a:rPr lang="en-US" dirty="0" err="1"/>
              <a:t>dodaju</a:t>
            </a:r>
            <a:r>
              <a:rPr lang="en-US" dirty="0"/>
              <a:t> </a:t>
            </a:r>
            <a:r>
              <a:rPr lang="en-US" dirty="0" err="1"/>
              <a:t>spoljašnji</a:t>
            </a:r>
            <a:r>
              <a:rPr lang="en-US" dirty="0"/>
              <a:t> </a:t>
            </a:r>
            <a:r>
              <a:rPr lang="en-US" dirty="0" err="1"/>
              <a:t>drajveri</a:t>
            </a:r>
            <a:r>
              <a:rPr lang="en-US" dirty="0"/>
              <a:t> </a:t>
            </a:r>
            <a:r>
              <a:rPr lang="en-US" dirty="0" err="1"/>
              <a:t>signala</a:t>
            </a:r>
            <a:r>
              <a:rPr lang="en-US" dirty="0"/>
              <a:t>. </a:t>
            </a:r>
            <a:endParaRPr lang="sr-Latn-RS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RS" dirty="0">
                <a:solidFill>
                  <a:schemeClr val="lt1"/>
                </a:solidFill>
              </a:rPr>
              <a:t>2</a:t>
            </a:r>
            <a:endParaRPr lang="en" dirty="0">
              <a:solidFill>
                <a:schemeClr val="lt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B51F114-488A-6A3F-623F-C3ADAFF86B6E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3" name="Google Shape;139;p27">
              <a:extLst>
                <a:ext uri="{FF2B5EF4-FFF2-40B4-BE49-F238E27FC236}">
                  <a16:creationId xmlns:a16="http://schemas.microsoft.com/office/drawing/2014/main" id="{C550A3E6-6D67-141C-E08D-7F12440F3C87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Picture 3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C600EC6B-48CC-C58E-CE2F-AF5080771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6062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COM port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pl-PL" dirty="0"/>
              <a:t>COM port je standardizovan serijski port na PC-u.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Omogućava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da </a:t>
            </a:r>
            <a:r>
              <a:rPr lang="en-US" dirty="0" err="1"/>
              <a:t>ostvarimo</a:t>
            </a:r>
            <a:r>
              <a:rPr lang="en-US" dirty="0"/>
              <a:t> </a:t>
            </a:r>
            <a:r>
              <a:rPr lang="en-US" dirty="0" err="1"/>
              <a:t>komunikaciju</a:t>
            </a:r>
            <a:r>
              <a:rPr lang="en-US" dirty="0"/>
              <a:t> </a:t>
            </a:r>
            <a:r>
              <a:rPr lang="en-US" dirty="0" err="1"/>
              <a:t>između</a:t>
            </a:r>
            <a:r>
              <a:rPr lang="en-US" dirty="0"/>
              <a:t> </a:t>
            </a:r>
            <a:r>
              <a:rPr lang="en-US" dirty="0" err="1"/>
              <a:t>našeg</a:t>
            </a:r>
            <a:r>
              <a:rPr lang="en-US" dirty="0"/>
              <a:t> </a:t>
            </a:r>
            <a:r>
              <a:rPr lang="en-US" dirty="0" err="1"/>
              <a:t>embeded</a:t>
            </a:r>
            <a:r>
              <a:rPr lang="en-US" dirty="0"/>
              <a:t>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PC-a.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/>
              <a:t>Sam </a:t>
            </a:r>
            <a:r>
              <a:rPr lang="en-US" dirty="0" err="1"/>
              <a:t>fizički</a:t>
            </a:r>
            <a:r>
              <a:rPr lang="en-US" dirty="0"/>
              <a:t> port je </a:t>
            </a:r>
            <a:r>
              <a:rPr lang="en-US" dirty="0" err="1"/>
              <a:t>gotovo</a:t>
            </a:r>
            <a:r>
              <a:rPr lang="en-US" dirty="0"/>
              <a:t> </a:t>
            </a:r>
            <a:r>
              <a:rPr lang="en-US" dirty="0" err="1"/>
              <a:t>izbačen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upotrebe</a:t>
            </a:r>
            <a:r>
              <a:rPr lang="en-US" dirty="0"/>
              <a:t> </a:t>
            </a:r>
            <a:r>
              <a:rPr lang="en-US" dirty="0" err="1"/>
              <a:t>korištenjem</a:t>
            </a:r>
            <a:r>
              <a:rPr lang="en-US" dirty="0"/>
              <a:t> </a:t>
            </a:r>
            <a:r>
              <a:rPr lang="en-US" dirty="0" err="1"/>
              <a:t>konvertora</a:t>
            </a:r>
            <a:r>
              <a:rPr lang="en-US" dirty="0"/>
              <a:t> </a:t>
            </a:r>
            <a:r>
              <a:rPr lang="en-US" i="1" dirty="0"/>
              <a:t>USB to Serial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kreiraju</a:t>
            </a:r>
            <a:r>
              <a:rPr lang="en-US" dirty="0"/>
              <a:t> </a:t>
            </a:r>
            <a:r>
              <a:rPr lang="en-US" dirty="0" err="1"/>
              <a:t>virtuelni</a:t>
            </a:r>
            <a:r>
              <a:rPr lang="en-US" dirty="0"/>
              <a:t> COM port.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Glavni</a:t>
            </a:r>
            <a:r>
              <a:rPr lang="en-US" dirty="0"/>
              <a:t> </a:t>
            </a:r>
            <a:r>
              <a:rPr lang="en-US" dirty="0" err="1"/>
              <a:t>proizvođač</a:t>
            </a:r>
            <a:r>
              <a:rPr lang="en-US" dirty="0"/>
              <a:t> </a:t>
            </a:r>
            <a:r>
              <a:rPr lang="en-US" dirty="0" err="1"/>
              <a:t>čipova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se </a:t>
            </a:r>
            <a:r>
              <a:rPr lang="en-US" dirty="0" err="1"/>
              <a:t>nalaze</a:t>
            </a:r>
            <a:r>
              <a:rPr lang="en-US" dirty="0"/>
              <a:t> u </a:t>
            </a:r>
            <a:r>
              <a:rPr lang="en-US" dirty="0" err="1"/>
              <a:t>ovakvim</a:t>
            </a:r>
            <a:r>
              <a:rPr lang="en-US" dirty="0"/>
              <a:t> </a:t>
            </a:r>
            <a:r>
              <a:rPr lang="en-US" dirty="0" err="1"/>
              <a:t>konektorima</a:t>
            </a:r>
            <a:r>
              <a:rPr lang="en-US" dirty="0"/>
              <a:t> je FTDI</a:t>
            </a:r>
            <a:r>
              <a:rPr lang="sr-Latn-RS" dirty="0"/>
              <a:t>.</a:t>
            </a:r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RS" dirty="0">
                <a:solidFill>
                  <a:schemeClr val="lt1"/>
                </a:solidFill>
              </a:rPr>
              <a:t>2</a:t>
            </a:r>
            <a:endParaRPr lang="en" dirty="0">
              <a:solidFill>
                <a:schemeClr val="lt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970687-ABCE-BE1C-E5EC-8FC3026838ED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3" name="Google Shape;139;p27">
              <a:extLst>
                <a:ext uri="{FF2B5EF4-FFF2-40B4-BE49-F238E27FC236}">
                  <a16:creationId xmlns:a16="http://schemas.microsoft.com/office/drawing/2014/main" id="{61D9BBFA-B853-5DA0-961F-84F1D7546BD9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Picture 3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3EE56A92-FFA0-2DD9-6A06-6D476CD22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56840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Sinhrona serijska komunikacija - nastavak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pl-PL" dirty="0"/>
              <a:t>Asinhrona komunikacija radi dobro ali ima nedostatke:</a:t>
            </a:r>
          </a:p>
          <a:p>
            <a:pPr marL="628650" lvl="1" indent="-171450">
              <a:spcBef>
                <a:spcPts val="800"/>
              </a:spcBef>
              <a:spcAft>
                <a:spcPts val="800"/>
              </a:spcAft>
            </a:pPr>
            <a:r>
              <a:rPr lang="pl-PL" dirty="0"/>
              <a:t>dodatni </a:t>
            </a:r>
            <a:r>
              <a:rPr lang="pl-PL" i="1" dirty="0"/>
              <a:t>start</a:t>
            </a:r>
            <a:r>
              <a:rPr lang="pl-PL" dirty="0"/>
              <a:t> i </a:t>
            </a:r>
            <a:r>
              <a:rPr lang="pl-PL" i="1" dirty="0"/>
              <a:t>stop</a:t>
            </a:r>
            <a:r>
              <a:rPr lang="pl-PL" dirty="0"/>
              <a:t> biti </a:t>
            </a:r>
          </a:p>
          <a:p>
            <a:pPr marL="628650" lvl="1" indent="-171450">
              <a:spcBef>
                <a:spcPts val="800"/>
              </a:spcBef>
              <a:spcAft>
                <a:spcPts val="800"/>
              </a:spcAft>
            </a:pPr>
            <a:r>
              <a:rPr lang="en-US" dirty="0" err="1"/>
              <a:t>predajna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prijemna</a:t>
            </a:r>
            <a:r>
              <a:rPr lang="en-US" dirty="0"/>
              <a:t> </a:t>
            </a:r>
            <a:r>
              <a:rPr lang="en-US" dirty="0" err="1"/>
              <a:t>strana</a:t>
            </a:r>
            <a:r>
              <a:rPr lang="en-US" dirty="0"/>
              <a:t> </a:t>
            </a:r>
            <a:r>
              <a:rPr lang="en-US" dirty="0" err="1"/>
              <a:t>moraju</a:t>
            </a:r>
            <a:r>
              <a:rPr lang="en-US" dirty="0"/>
              <a:t> </a:t>
            </a:r>
            <a:r>
              <a:rPr lang="en-US" dirty="0" err="1"/>
              <a:t>unaprijed</a:t>
            </a:r>
            <a:r>
              <a:rPr lang="en-US" dirty="0"/>
              <a:t> </a:t>
            </a:r>
            <a:r>
              <a:rPr lang="en-US" dirty="0" err="1"/>
              <a:t>biti</a:t>
            </a:r>
            <a:r>
              <a:rPr lang="en-US" dirty="0"/>
              <a:t> </a:t>
            </a:r>
            <a:r>
              <a:rPr lang="en-US" dirty="0" err="1"/>
              <a:t>konfigurisane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brzine</a:t>
            </a:r>
            <a:endParaRPr lang="pl-PL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Zbog</a:t>
            </a:r>
            <a:r>
              <a:rPr lang="en-US" dirty="0"/>
              <a:t> </a:t>
            </a:r>
            <a:r>
              <a:rPr lang="en-US" dirty="0" err="1"/>
              <a:t>zahtjeva</a:t>
            </a:r>
            <a:r>
              <a:rPr lang="en-US" dirty="0"/>
              <a:t> za </a:t>
            </a:r>
            <a:r>
              <a:rPr lang="en-US" dirty="0" err="1"/>
              <a:t>povećanje</a:t>
            </a:r>
            <a:r>
              <a:rPr lang="en-US" dirty="0"/>
              <a:t> </a:t>
            </a:r>
            <a:r>
              <a:rPr lang="en-US" dirty="0" err="1"/>
              <a:t>brzine</a:t>
            </a:r>
            <a:r>
              <a:rPr lang="en-US" dirty="0"/>
              <a:t> </a:t>
            </a:r>
            <a:r>
              <a:rPr lang="en-US" dirty="0" err="1"/>
              <a:t>prenosa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</a:t>
            </a:r>
            <a:r>
              <a:rPr lang="en-US" dirty="0" err="1"/>
              <a:t>nastala</a:t>
            </a:r>
            <a:r>
              <a:rPr lang="en-US" dirty="0"/>
              <a:t> je </a:t>
            </a:r>
            <a:r>
              <a:rPr lang="en-US" dirty="0" err="1"/>
              <a:t>sinhrona</a:t>
            </a:r>
            <a:r>
              <a:rPr lang="en-US" dirty="0"/>
              <a:t> </a:t>
            </a:r>
            <a:r>
              <a:rPr lang="en-US" dirty="0" err="1"/>
              <a:t>serijska</a:t>
            </a:r>
            <a:r>
              <a:rPr lang="en-US" dirty="0"/>
              <a:t> </a:t>
            </a:r>
            <a:r>
              <a:rPr lang="en-US" dirty="0" err="1"/>
              <a:t>komunikacija</a:t>
            </a:r>
            <a:r>
              <a:rPr lang="en-US" dirty="0"/>
              <a:t>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/>
              <a:t>U </a:t>
            </a:r>
            <a:r>
              <a:rPr lang="en-US" dirty="0" err="1"/>
              <a:t>sinhronoj</a:t>
            </a:r>
            <a:r>
              <a:rPr lang="en-US" dirty="0"/>
              <a:t> </a:t>
            </a:r>
            <a:r>
              <a:rPr lang="en-US" dirty="0" err="1"/>
              <a:t>serijskoj</a:t>
            </a:r>
            <a:r>
              <a:rPr lang="en-US" dirty="0"/>
              <a:t> </a:t>
            </a:r>
            <a:r>
              <a:rPr lang="en-US" dirty="0" err="1"/>
              <a:t>komunikaciji</a:t>
            </a:r>
            <a:r>
              <a:rPr lang="en-US" dirty="0"/>
              <a:t> </a:t>
            </a:r>
            <a:r>
              <a:rPr lang="en-US" dirty="0" err="1"/>
              <a:t>uveden</a:t>
            </a:r>
            <a:r>
              <a:rPr lang="en-US" dirty="0"/>
              <a:t> je </a:t>
            </a:r>
            <a:r>
              <a:rPr lang="en-US" i="1" dirty="0"/>
              <a:t>clock</a:t>
            </a:r>
            <a:r>
              <a:rPr lang="en-US" dirty="0"/>
              <a:t> signal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obezbjeđuje</a:t>
            </a:r>
            <a:r>
              <a:rPr lang="en-US" dirty="0"/>
              <a:t> </a:t>
            </a:r>
            <a:r>
              <a:rPr lang="en-US" dirty="0" err="1"/>
              <a:t>sinhronizaciju</a:t>
            </a:r>
            <a:r>
              <a:rPr lang="en-US" dirty="0"/>
              <a:t> </a:t>
            </a:r>
            <a:r>
              <a:rPr lang="en-US" dirty="0" err="1"/>
              <a:t>prijemne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predajne</a:t>
            </a:r>
            <a:r>
              <a:rPr lang="en-US" dirty="0"/>
              <a:t> </a:t>
            </a:r>
            <a:r>
              <a:rPr lang="en-US" dirty="0" err="1"/>
              <a:t>strane</a:t>
            </a:r>
            <a:r>
              <a:rPr lang="en-US" dirty="0"/>
              <a:t>. </a:t>
            </a:r>
            <a:endParaRPr lang="sr-Latn-RS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RS" dirty="0">
                <a:solidFill>
                  <a:schemeClr val="lt1"/>
                </a:solidFill>
              </a:rPr>
              <a:t>2</a:t>
            </a:r>
            <a:endParaRPr lang="en" dirty="0">
              <a:solidFill>
                <a:schemeClr val="lt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4855EBC-01E6-9E73-4A13-07FC29DCDE56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3" name="Google Shape;139;p27">
              <a:extLst>
                <a:ext uri="{FF2B5EF4-FFF2-40B4-BE49-F238E27FC236}">
                  <a16:creationId xmlns:a16="http://schemas.microsoft.com/office/drawing/2014/main" id="{8223EE22-744C-6C39-9103-6803E90C16EF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Picture 3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88F70439-D24D-6FCC-F4EF-C17A50989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34987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Sinhrona serijska komunikacija - nastavak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/>
              <a:t>Clock signal </a:t>
            </a:r>
            <a:r>
              <a:rPr lang="en-US" dirty="0" err="1"/>
              <a:t>govori</a:t>
            </a:r>
            <a:r>
              <a:rPr lang="en-US" dirty="0"/>
              <a:t> </a:t>
            </a:r>
            <a:r>
              <a:rPr lang="en-US" dirty="0" err="1"/>
              <a:t>prijemnoj</a:t>
            </a:r>
            <a:r>
              <a:rPr lang="en-US" dirty="0"/>
              <a:t> </a:t>
            </a:r>
            <a:r>
              <a:rPr lang="en-US" dirty="0" err="1"/>
              <a:t>strani</a:t>
            </a:r>
            <a:r>
              <a:rPr lang="en-US" dirty="0"/>
              <a:t> </a:t>
            </a:r>
            <a:r>
              <a:rPr lang="en-US" dirty="0" err="1"/>
              <a:t>kada</a:t>
            </a:r>
            <a:r>
              <a:rPr lang="en-US" dirty="0"/>
              <a:t> </a:t>
            </a:r>
            <a:r>
              <a:rPr lang="en-US" dirty="0" err="1"/>
              <a:t>treba</a:t>
            </a:r>
            <a:r>
              <a:rPr lang="en-US" dirty="0"/>
              <a:t> da </a:t>
            </a:r>
            <a:r>
              <a:rPr lang="sr-Latn-RS" dirty="0" err="1"/>
              <a:t>odmjerava</a:t>
            </a:r>
            <a:r>
              <a:rPr lang="en-US" dirty="0"/>
              <a:t> bite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linije</a:t>
            </a:r>
            <a:r>
              <a:rPr lang="en-US" dirty="0"/>
              <a:t> za </a:t>
            </a:r>
            <a:r>
              <a:rPr lang="en-US" dirty="0" err="1"/>
              <a:t>prenos</a:t>
            </a:r>
            <a:r>
              <a:rPr lang="en-US" dirty="0"/>
              <a:t>. 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Podaci</a:t>
            </a:r>
            <a:r>
              <a:rPr lang="en-US" dirty="0"/>
              <a:t> se </a:t>
            </a:r>
            <a:r>
              <a:rPr lang="sr-Latn-RS" dirty="0" err="1"/>
              <a:t>odmjeravaju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uzlaznu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silaznu</a:t>
            </a:r>
            <a:r>
              <a:rPr lang="en-US" dirty="0"/>
              <a:t> </a:t>
            </a:r>
            <a:r>
              <a:rPr lang="en-US" dirty="0" err="1"/>
              <a:t>ivicu</a:t>
            </a:r>
            <a:r>
              <a:rPr lang="en-US" dirty="0"/>
              <a:t> </a:t>
            </a:r>
            <a:r>
              <a:rPr lang="en-US" i="1" dirty="0"/>
              <a:t>clock</a:t>
            </a:r>
            <a:r>
              <a:rPr lang="en-US" dirty="0"/>
              <a:t> </a:t>
            </a:r>
            <a:r>
              <a:rPr lang="en-US" dirty="0" err="1"/>
              <a:t>signala</a:t>
            </a:r>
            <a:r>
              <a:rPr lang="en-US" dirty="0"/>
              <a:t>. </a:t>
            </a:r>
            <a:endParaRPr lang="sr-Latn-RS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RS" dirty="0">
                <a:solidFill>
                  <a:schemeClr val="lt1"/>
                </a:solidFill>
              </a:rPr>
              <a:t>2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DE2022-A82C-434F-86F2-62BB2C02C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737" y="1677124"/>
            <a:ext cx="3554526" cy="266970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2528B04-DAE6-8414-DAEB-FE7CD83929EF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4" name="Google Shape;139;p27">
              <a:extLst>
                <a:ext uri="{FF2B5EF4-FFF2-40B4-BE49-F238E27FC236}">
                  <a16:creationId xmlns:a16="http://schemas.microsoft.com/office/drawing/2014/main" id="{4DC6C72D-F0EC-B624-7815-B95CD7AE1632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" name="Picture 4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06026A1E-358B-69FA-7B22-68F0A9264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8131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i="1" dirty="0" err="1"/>
              <a:t>Serial</a:t>
            </a:r>
            <a:r>
              <a:rPr lang="sr-Latn-RS" i="1" dirty="0"/>
              <a:t> </a:t>
            </a:r>
            <a:r>
              <a:rPr lang="sr-Latn-RS" i="1" dirty="0" err="1"/>
              <a:t>Peripheral</a:t>
            </a:r>
            <a:r>
              <a:rPr lang="sr-Latn-RS" i="1" dirty="0"/>
              <a:t> </a:t>
            </a:r>
            <a:r>
              <a:rPr lang="sr-Latn-RS" i="1" dirty="0" err="1"/>
              <a:t>Interface</a:t>
            </a:r>
            <a:r>
              <a:rPr lang="sr-Latn-RS" i="1" dirty="0"/>
              <a:t> </a:t>
            </a:r>
            <a:r>
              <a:rPr lang="sr-Latn-RS" dirty="0"/>
              <a:t>- SPI</a:t>
            </a:r>
            <a:endParaRPr i="1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/>
              <a:t>SPI je </a:t>
            </a:r>
            <a:r>
              <a:rPr lang="en-US" dirty="0" err="1"/>
              <a:t>jedan</a:t>
            </a:r>
            <a:r>
              <a:rPr lang="en-US" dirty="0"/>
              <a:t> </a:t>
            </a:r>
            <a:r>
              <a:rPr lang="en-US" dirty="0" err="1"/>
              <a:t>protokol</a:t>
            </a:r>
            <a:r>
              <a:rPr lang="en-US" dirty="0"/>
              <a:t> </a:t>
            </a:r>
            <a:r>
              <a:rPr lang="en-US" dirty="0" err="1"/>
              <a:t>sinhrone</a:t>
            </a:r>
            <a:r>
              <a:rPr lang="en-US" dirty="0"/>
              <a:t> </a:t>
            </a:r>
            <a:r>
              <a:rPr lang="en-US" dirty="0" err="1"/>
              <a:t>serijske</a:t>
            </a:r>
            <a:r>
              <a:rPr lang="en-US" dirty="0"/>
              <a:t> </a:t>
            </a:r>
            <a:r>
              <a:rPr lang="en-US" dirty="0" err="1"/>
              <a:t>komunikacije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se </a:t>
            </a:r>
            <a:r>
              <a:rPr lang="en-US" dirty="0" err="1"/>
              <a:t>koristi</a:t>
            </a:r>
            <a:r>
              <a:rPr lang="en-US" dirty="0"/>
              <a:t> u </a:t>
            </a:r>
            <a:r>
              <a:rPr lang="en-US" dirty="0" err="1"/>
              <a:t>embeded</a:t>
            </a:r>
            <a:r>
              <a:rPr lang="en-US" dirty="0"/>
              <a:t> </a:t>
            </a:r>
            <a:r>
              <a:rPr lang="en-US" dirty="0" err="1"/>
              <a:t>sistemima</a:t>
            </a:r>
            <a:r>
              <a:rPr lang="en-US" dirty="0"/>
              <a:t>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RS" dirty="0"/>
              <a:t>Razvijen od strane kompanije </a:t>
            </a:r>
            <a:r>
              <a:rPr lang="sr-Latn-RS" i="1" dirty="0"/>
              <a:t>Motorola  </a:t>
            </a:r>
            <a:r>
              <a:rPr lang="sr-Latn-RS" dirty="0"/>
              <a:t>1980. godine.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pl-PL" dirty="0"/>
              <a:t>Planiran je za manja rastojanja.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Može</a:t>
            </a:r>
            <a:r>
              <a:rPr lang="en-US" dirty="0"/>
              <a:t> da se </a:t>
            </a:r>
            <a:r>
              <a:rPr lang="en-US" dirty="0" err="1"/>
              <a:t>kaže</a:t>
            </a:r>
            <a:r>
              <a:rPr lang="en-US" dirty="0"/>
              <a:t> da je SPI </a:t>
            </a:r>
            <a:r>
              <a:rPr lang="en-US" i="1" dirty="0"/>
              <a:t>master-slave</a:t>
            </a:r>
            <a:r>
              <a:rPr lang="en-US" dirty="0"/>
              <a:t> </a:t>
            </a:r>
            <a:r>
              <a:rPr lang="en-US" dirty="0" err="1"/>
              <a:t>komunikacija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podržava</a:t>
            </a:r>
            <a:r>
              <a:rPr lang="en-US" dirty="0"/>
              <a:t> </a:t>
            </a:r>
            <a:r>
              <a:rPr lang="en-US" i="1" dirty="0"/>
              <a:t>full-duplex</a:t>
            </a:r>
            <a:r>
              <a:rPr lang="en-US" dirty="0"/>
              <a:t> mod. 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pl-PL" dirty="0"/>
              <a:t>U SPI komunikaciji samo jedna strana generiše </a:t>
            </a:r>
            <a:r>
              <a:rPr lang="pl-PL" i="1" dirty="0"/>
              <a:t>clock</a:t>
            </a:r>
            <a:r>
              <a:rPr lang="pl-PL" dirty="0"/>
              <a:t> signal i ona se zove master.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/>
              <a:t>U </a:t>
            </a:r>
            <a:r>
              <a:rPr lang="en-US" dirty="0" err="1"/>
              <a:t>jednom</a:t>
            </a:r>
            <a:r>
              <a:rPr lang="en-US" dirty="0"/>
              <a:t> </a:t>
            </a:r>
            <a:r>
              <a:rPr lang="en-US" dirty="0" err="1"/>
              <a:t>embeded</a:t>
            </a:r>
            <a:r>
              <a:rPr lang="en-US" dirty="0"/>
              <a:t> </a:t>
            </a:r>
            <a:r>
              <a:rPr lang="en-US" dirty="0" err="1"/>
              <a:t>sistemu</a:t>
            </a:r>
            <a:r>
              <a:rPr lang="en-US" dirty="0"/>
              <a:t> </a:t>
            </a:r>
            <a:r>
              <a:rPr lang="en-US" dirty="0" err="1"/>
              <a:t>jedan</a:t>
            </a:r>
            <a:r>
              <a:rPr lang="en-US" dirty="0"/>
              <a:t> master </a:t>
            </a:r>
            <a:r>
              <a:rPr lang="en-US" dirty="0" err="1"/>
              <a:t>može</a:t>
            </a:r>
            <a:r>
              <a:rPr lang="en-US" dirty="0"/>
              <a:t> da </a:t>
            </a:r>
            <a:r>
              <a:rPr lang="en-US" dirty="0" err="1"/>
              <a:t>komunicira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više</a:t>
            </a:r>
            <a:r>
              <a:rPr lang="en-US" dirty="0"/>
              <a:t> slave </a:t>
            </a:r>
            <a:r>
              <a:rPr lang="en-US" dirty="0" err="1"/>
              <a:t>uređaja</a:t>
            </a:r>
            <a:r>
              <a:rPr lang="en-US" dirty="0"/>
              <a:t>. </a:t>
            </a:r>
            <a:endParaRPr lang="sr-Latn-RS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RS" dirty="0">
                <a:solidFill>
                  <a:schemeClr val="lt1"/>
                </a:solidFill>
              </a:rPr>
              <a:t>2</a:t>
            </a:r>
            <a:endParaRPr lang="en" dirty="0">
              <a:solidFill>
                <a:schemeClr val="lt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84AF1F0-0D2B-A003-8D9C-B2EBFB5033B4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3" name="Google Shape;139;p27">
              <a:extLst>
                <a:ext uri="{FF2B5EF4-FFF2-40B4-BE49-F238E27FC236}">
                  <a16:creationId xmlns:a16="http://schemas.microsoft.com/office/drawing/2014/main" id="{53937E65-D3E0-F159-40A3-39DD270F8E23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Picture 3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F03EBA96-756E-E873-7BD7-782257E49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36273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i="1" dirty="0" err="1"/>
              <a:t>Serial</a:t>
            </a:r>
            <a:r>
              <a:rPr lang="sr-Latn-RS" i="1" dirty="0"/>
              <a:t> </a:t>
            </a:r>
            <a:r>
              <a:rPr lang="sr-Latn-RS" i="1" dirty="0" err="1"/>
              <a:t>Peripheral</a:t>
            </a:r>
            <a:r>
              <a:rPr lang="sr-Latn-RS" i="1" dirty="0"/>
              <a:t> </a:t>
            </a:r>
            <a:r>
              <a:rPr lang="sr-Latn-RS" i="1" dirty="0" err="1"/>
              <a:t>Interface</a:t>
            </a:r>
            <a:r>
              <a:rPr lang="sr-Latn-RS" i="1" dirty="0"/>
              <a:t> </a:t>
            </a:r>
            <a:r>
              <a:rPr lang="sr-Latn-RS" dirty="0"/>
              <a:t>- SPI</a:t>
            </a:r>
            <a:endParaRPr i="1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RS" dirty="0"/>
              <a:t>Signali SPI interfejsa:</a:t>
            </a:r>
          </a:p>
          <a:p>
            <a:pPr marL="628650" lvl="1" indent="-171450">
              <a:spcBef>
                <a:spcPts val="800"/>
              </a:spcBef>
              <a:spcAft>
                <a:spcPts val="800"/>
              </a:spcAft>
            </a:pPr>
            <a:r>
              <a:rPr lang="sr-Latn-RS" dirty="0"/>
              <a:t>SCLK – </a:t>
            </a:r>
            <a:r>
              <a:rPr lang="sr-Latn-RS" i="1" dirty="0" err="1"/>
              <a:t>clock</a:t>
            </a:r>
            <a:r>
              <a:rPr lang="sr-Latn-RS" dirty="0"/>
              <a:t> signal</a:t>
            </a:r>
            <a:br>
              <a:rPr lang="sr-Latn-RS" dirty="0"/>
            </a:br>
            <a:r>
              <a:rPr lang="sr-Latn-RS" dirty="0"/>
              <a:t>generisan od </a:t>
            </a:r>
            <a:r>
              <a:rPr lang="sr-Latn-RS" i="1" dirty="0"/>
              <a:t>master </a:t>
            </a:r>
            <a:r>
              <a:rPr lang="sr-Latn-RS" dirty="0"/>
              <a:t>strane</a:t>
            </a:r>
          </a:p>
          <a:p>
            <a:pPr marL="628650" lvl="1" indent="-171450">
              <a:spcBef>
                <a:spcPts val="800"/>
              </a:spcBef>
              <a:spcAft>
                <a:spcPts val="800"/>
              </a:spcAft>
            </a:pPr>
            <a:r>
              <a:rPr lang="sr-Latn-RS" dirty="0"/>
              <a:t>MOSI – </a:t>
            </a:r>
            <a:r>
              <a:rPr lang="sr-Latn-RS" i="1" dirty="0"/>
              <a:t>Master </a:t>
            </a:r>
            <a:r>
              <a:rPr lang="sr-Latn-RS" i="1" dirty="0" err="1"/>
              <a:t>Output</a:t>
            </a:r>
            <a:r>
              <a:rPr lang="sr-Latn-RS" i="1" dirty="0"/>
              <a:t> Slave Input</a:t>
            </a:r>
            <a:br>
              <a:rPr lang="sr-Latn-RS" i="1" dirty="0"/>
            </a:br>
            <a:r>
              <a:rPr lang="sr-Latn-RS" dirty="0"/>
              <a:t>izlazni podaci sa </a:t>
            </a:r>
            <a:r>
              <a:rPr lang="sr-Latn-RS" i="1" dirty="0"/>
              <a:t>master </a:t>
            </a:r>
            <a:r>
              <a:rPr lang="sr-Latn-RS" dirty="0"/>
              <a:t>strane</a:t>
            </a:r>
            <a:endParaRPr lang="sr-Latn-RS" i="1" dirty="0"/>
          </a:p>
          <a:p>
            <a:pPr marL="628650" lvl="1" indent="-171450">
              <a:spcBef>
                <a:spcPts val="800"/>
              </a:spcBef>
              <a:spcAft>
                <a:spcPts val="800"/>
              </a:spcAft>
            </a:pPr>
            <a:r>
              <a:rPr lang="sr-Latn-RS" dirty="0"/>
              <a:t>MISO – </a:t>
            </a:r>
            <a:r>
              <a:rPr lang="sr-Latn-RS" i="1" dirty="0"/>
              <a:t>Master Input Slave </a:t>
            </a:r>
            <a:r>
              <a:rPr lang="sr-Latn-RS" i="1" dirty="0" err="1"/>
              <a:t>Output</a:t>
            </a:r>
            <a:br>
              <a:rPr lang="sr-Latn-RS" i="1" dirty="0"/>
            </a:br>
            <a:r>
              <a:rPr lang="sr-Latn-RS" dirty="0"/>
              <a:t>izlazni podaci sa </a:t>
            </a:r>
            <a:r>
              <a:rPr lang="sr-Latn-RS" i="1" dirty="0"/>
              <a:t>slave </a:t>
            </a:r>
            <a:r>
              <a:rPr lang="sr-Latn-RS" dirty="0"/>
              <a:t>strane</a:t>
            </a:r>
            <a:endParaRPr lang="sr-Latn-RS" i="1" dirty="0"/>
          </a:p>
          <a:p>
            <a:pPr marL="628650" lvl="1" indent="-171450">
              <a:spcBef>
                <a:spcPts val="800"/>
              </a:spcBef>
              <a:spcAft>
                <a:spcPts val="800"/>
              </a:spcAft>
            </a:pPr>
            <a:r>
              <a:rPr lang="sr-Latn-RS" dirty="0"/>
              <a:t>SS – </a:t>
            </a:r>
            <a:r>
              <a:rPr lang="sr-Latn-RS" i="1" dirty="0"/>
              <a:t>Slave </a:t>
            </a:r>
            <a:r>
              <a:rPr lang="sr-Latn-RS" i="1" dirty="0" err="1"/>
              <a:t>Select</a:t>
            </a:r>
            <a:br>
              <a:rPr lang="sr-Latn-RS" i="1" dirty="0"/>
            </a:br>
            <a:r>
              <a:rPr lang="sr-Latn-RS" dirty="0"/>
              <a:t>generisan od </a:t>
            </a:r>
            <a:r>
              <a:rPr lang="sr-Latn-RS" i="1" dirty="0"/>
              <a:t>master </a:t>
            </a:r>
            <a:r>
              <a:rPr lang="sr-Latn-RS" dirty="0"/>
              <a:t>strane, najčešće </a:t>
            </a:r>
            <a:r>
              <a:rPr lang="sr-Latn-RS" i="1" dirty="0" err="1"/>
              <a:t>active</a:t>
            </a:r>
            <a:r>
              <a:rPr lang="sr-Latn-RS" i="1" dirty="0"/>
              <a:t> </a:t>
            </a:r>
            <a:r>
              <a:rPr lang="sr-Latn-RS" i="1" dirty="0" err="1"/>
              <a:t>low</a:t>
            </a:r>
            <a:endParaRPr lang="sr-Latn-RS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RS" dirty="0">
                <a:solidFill>
                  <a:schemeClr val="lt1"/>
                </a:solidFill>
              </a:rPr>
              <a:t>2</a:t>
            </a:r>
            <a:endParaRPr lang="en" dirty="0">
              <a:solidFill>
                <a:schemeClr val="lt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396A6FC-CEBA-650B-BCFF-C31399AC01F0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3" name="Google Shape;139;p27">
              <a:extLst>
                <a:ext uri="{FF2B5EF4-FFF2-40B4-BE49-F238E27FC236}">
                  <a16:creationId xmlns:a16="http://schemas.microsoft.com/office/drawing/2014/main" id="{ED6BA531-F30F-D3F5-A991-6090D1AE3435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Picture 3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54AD22B3-CD88-7E96-5653-6C5675A21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37275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i="1" dirty="0" err="1"/>
              <a:t>Serial</a:t>
            </a:r>
            <a:r>
              <a:rPr lang="sr-Latn-RS" i="1" dirty="0"/>
              <a:t> </a:t>
            </a:r>
            <a:r>
              <a:rPr lang="sr-Latn-RS" i="1" dirty="0" err="1"/>
              <a:t>Peripheral</a:t>
            </a:r>
            <a:r>
              <a:rPr lang="sr-Latn-RS" i="1" dirty="0"/>
              <a:t> </a:t>
            </a:r>
            <a:r>
              <a:rPr lang="sr-Latn-RS" i="1" dirty="0" err="1"/>
              <a:t>Interface</a:t>
            </a:r>
            <a:r>
              <a:rPr lang="sr-Latn-RS" i="1" dirty="0"/>
              <a:t> </a:t>
            </a:r>
            <a:r>
              <a:rPr lang="sr-Latn-RS" dirty="0"/>
              <a:t>- SPI</a:t>
            </a:r>
            <a:endParaRPr i="1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v-SE" dirty="0"/>
              <a:t>Kada se podaci šalju od </a:t>
            </a:r>
            <a:r>
              <a:rPr lang="sv-SE" i="1" dirty="0"/>
              <a:t>master</a:t>
            </a:r>
            <a:r>
              <a:rPr lang="sv-SE" dirty="0"/>
              <a:t> ka </a:t>
            </a:r>
            <a:r>
              <a:rPr lang="sv-SE" i="1" dirty="0"/>
              <a:t>slave</a:t>
            </a:r>
            <a:r>
              <a:rPr lang="sv-SE" dirty="0"/>
              <a:t> šalju se na MOSI liniju.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i="1" dirty="0"/>
              <a:t>slave</a:t>
            </a:r>
            <a:r>
              <a:rPr lang="en-US" dirty="0"/>
              <a:t> </a:t>
            </a:r>
            <a:r>
              <a:rPr lang="en-US" dirty="0" err="1"/>
              <a:t>odgovara</a:t>
            </a:r>
            <a:r>
              <a:rPr lang="en-US" dirty="0"/>
              <a:t> </a:t>
            </a:r>
            <a:r>
              <a:rPr lang="en-US" dirty="0" err="1"/>
              <a:t>nazad</a:t>
            </a:r>
            <a:r>
              <a:rPr lang="en-US" dirty="0"/>
              <a:t> ka </a:t>
            </a:r>
            <a:r>
              <a:rPr lang="en-US" i="1" dirty="0"/>
              <a:t>master</a:t>
            </a:r>
            <a:r>
              <a:rPr lang="en-US" dirty="0"/>
              <a:t>-u on </a:t>
            </a:r>
            <a:r>
              <a:rPr lang="en-US" dirty="0" err="1"/>
              <a:t>podatke</a:t>
            </a:r>
            <a:r>
              <a:rPr lang="en-US" dirty="0"/>
              <a:t> </a:t>
            </a:r>
            <a:r>
              <a:rPr lang="en-US" dirty="0" err="1"/>
              <a:t>šalje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MISO </a:t>
            </a:r>
            <a:r>
              <a:rPr lang="en-US" dirty="0" err="1"/>
              <a:t>liniju</a:t>
            </a:r>
            <a:r>
              <a:rPr lang="en-US" dirty="0"/>
              <a:t> a za to </a:t>
            </a:r>
            <a:r>
              <a:rPr lang="en-US" dirty="0" err="1"/>
              <a:t>vrijeme</a:t>
            </a:r>
            <a:r>
              <a:rPr lang="en-US" dirty="0"/>
              <a:t> </a:t>
            </a:r>
            <a:r>
              <a:rPr lang="en-US" i="1" dirty="0"/>
              <a:t>master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dalje</a:t>
            </a:r>
            <a:r>
              <a:rPr lang="en-US" dirty="0"/>
              <a:t> </a:t>
            </a:r>
            <a:r>
              <a:rPr lang="en-US" dirty="0" err="1"/>
              <a:t>generiše</a:t>
            </a:r>
            <a:r>
              <a:rPr lang="en-US" dirty="0"/>
              <a:t> </a:t>
            </a:r>
            <a:r>
              <a:rPr lang="en-US" i="1" dirty="0"/>
              <a:t>clock</a:t>
            </a:r>
            <a:r>
              <a:rPr lang="en-US" dirty="0"/>
              <a:t> signal. 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Jako</a:t>
            </a:r>
            <a:r>
              <a:rPr lang="en-US" dirty="0"/>
              <a:t> je </a:t>
            </a:r>
            <a:r>
              <a:rPr lang="en-US" dirty="0" err="1"/>
              <a:t>bitno</a:t>
            </a:r>
            <a:r>
              <a:rPr lang="en-US" dirty="0"/>
              <a:t> da </a:t>
            </a:r>
            <a:r>
              <a:rPr lang="en-US" i="1" dirty="0"/>
              <a:t>master</a:t>
            </a:r>
            <a:r>
              <a:rPr lang="en-US" dirty="0"/>
              <a:t> mora </a:t>
            </a:r>
            <a:r>
              <a:rPr lang="en-US" dirty="0" err="1"/>
              <a:t>znati</a:t>
            </a:r>
            <a:r>
              <a:rPr lang="en-US" dirty="0"/>
              <a:t> </a:t>
            </a:r>
            <a:r>
              <a:rPr lang="en-US" dirty="0" err="1"/>
              <a:t>koliko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</a:t>
            </a:r>
            <a:r>
              <a:rPr lang="en-US" dirty="0" err="1"/>
              <a:t>će</a:t>
            </a:r>
            <a:r>
              <a:rPr lang="en-US" dirty="0"/>
              <a:t> </a:t>
            </a:r>
            <a:r>
              <a:rPr lang="en-US" i="1" dirty="0"/>
              <a:t>slave</a:t>
            </a:r>
            <a:r>
              <a:rPr lang="en-US" dirty="0"/>
              <a:t> </a:t>
            </a:r>
            <a:r>
              <a:rPr lang="en-US" dirty="0" err="1"/>
              <a:t>poslati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je </a:t>
            </a:r>
            <a:r>
              <a:rPr lang="en-US" dirty="0" err="1"/>
              <a:t>još</a:t>
            </a:r>
            <a:r>
              <a:rPr lang="en-US" dirty="0"/>
              <a:t> </a:t>
            </a:r>
            <a:r>
              <a:rPr lang="en-US" dirty="0" err="1"/>
              <a:t>jedna</a:t>
            </a:r>
            <a:r>
              <a:rPr lang="en-US" dirty="0"/>
              <a:t> </a:t>
            </a:r>
            <a:r>
              <a:rPr lang="en-US" dirty="0" err="1"/>
              <a:t>velika</a:t>
            </a:r>
            <a:r>
              <a:rPr lang="en-US" dirty="0"/>
              <a:t> </a:t>
            </a:r>
            <a:r>
              <a:rPr lang="en-US" dirty="0" err="1"/>
              <a:t>razlika</a:t>
            </a:r>
            <a:r>
              <a:rPr lang="en-US" dirty="0"/>
              <a:t> u </a:t>
            </a:r>
            <a:r>
              <a:rPr lang="en-US" dirty="0" err="1"/>
              <a:t>odnosu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asinhronu</a:t>
            </a:r>
            <a:r>
              <a:rPr lang="en-US" dirty="0"/>
              <a:t> </a:t>
            </a:r>
            <a:r>
              <a:rPr lang="en-US" dirty="0" err="1"/>
              <a:t>komunikaciju</a:t>
            </a:r>
            <a:r>
              <a:rPr lang="en-US" dirty="0"/>
              <a:t>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/>
              <a:t>U </a:t>
            </a:r>
            <a:r>
              <a:rPr lang="en-US" dirty="0" err="1"/>
              <a:t>praksi</a:t>
            </a:r>
            <a:r>
              <a:rPr lang="en-US" dirty="0"/>
              <a:t> </a:t>
            </a:r>
            <a:r>
              <a:rPr lang="en-US" dirty="0" err="1"/>
              <a:t>ovo</a:t>
            </a:r>
            <a:r>
              <a:rPr lang="en-US" dirty="0"/>
              <a:t> </a:t>
            </a:r>
            <a:r>
              <a:rPr lang="en-US" dirty="0" err="1"/>
              <a:t>nije</a:t>
            </a:r>
            <a:r>
              <a:rPr lang="en-US" dirty="0"/>
              <a:t> problem </a:t>
            </a:r>
            <a:r>
              <a:rPr lang="en-US" dirty="0" err="1"/>
              <a:t>jer</a:t>
            </a:r>
            <a:r>
              <a:rPr lang="en-US" dirty="0"/>
              <a:t> se SPI </a:t>
            </a:r>
            <a:r>
              <a:rPr lang="en-US" dirty="0" err="1"/>
              <a:t>koristi</a:t>
            </a:r>
            <a:r>
              <a:rPr lang="en-US" dirty="0"/>
              <a:t> u </a:t>
            </a:r>
            <a:r>
              <a:rPr lang="en-US" dirty="0" err="1"/>
              <a:t>komunikaciji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jasno</a:t>
            </a:r>
            <a:r>
              <a:rPr lang="en-US" dirty="0"/>
              <a:t> </a:t>
            </a:r>
            <a:r>
              <a:rPr lang="en-US" dirty="0" err="1"/>
              <a:t>definisanu</a:t>
            </a:r>
            <a:r>
              <a:rPr lang="en-US" dirty="0"/>
              <a:t> </a:t>
            </a:r>
            <a:r>
              <a:rPr lang="en-US" dirty="0" err="1"/>
              <a:t>komandnu</a:t>
            </a:r>
            <a:r>
              <a:rPr lang="en-US" dirty="0"/>
              <a:t> </a:t>
            </a:r>
            <a:r>
              <a:rPr lang="en-US" dirty="0" err="1"/>
              <a:t>strukturu</a:t>
            </a:r>
            <a:r>
              <a:rPr lang="en-US" dirty="0"/>
              <a:t>. 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lang="sr-Latn-RS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RS" dirty="0">
                <a:solidFill>
                  <a:schemeClr val="lt1"/>
                </a:solidFill>
              </a:rPr>
              <a:t>2</a:t>
            </a:r>
            <a:endParaRPr lang="en" dirty="0">
              <a:solidFill>
                <a:schemeClr val="lt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63CA667-7833-7320-AB0A-C54DDF5FE580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3" name="Google Shape;139;p27">
              <a:extLst>
                <a:ext uri="{FF2B5EF4-FFF2-40B4-BE49-F238E27FC236}">
                  <a16:creationId xmlns:a16="http://schemas.microsoft.com/office/drawing/2014/main" id="{64AB75DF-7246-9D14-9D93-0155E3EB95B7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Picture 3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A9633405-E9A5-1463-675A-952F2ECDD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34731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i="1" dirty="0" err="1"/>
              <a:t>Serial</a:t>
            </a:r>
            <a:r>
              <a:rPr lang="sr-Latn-RS" i="1" dirty="0"/>
              <a:t> </a:t>
            </a:r>
            <a:r>
              <a:rPr lang="sr-Latn-RS" i="1" dirty="0" err="1"/>
              <a:t>Peripheral</a:t>
            </a:r>
            <a:r>
              <a:rPr lang="sr-Latn-RS" i="1" dirty="0"/>
              <a:t> </a:t>
            </a:r>
            <a:r>
              <a:rPr lang="sr-Latn-RS" i="1" dirty="0" err="1"/>
              <a:t>Interface</a:t>
            </a:r>
            <a:r>
              <a:rPr lang="sr-Latn-RS" i="1" dirty="0"/>
              <a:t> </a:t>
            </a:r>
            <a:r>
              <a:rPr lang="sr-Latn-RS" dirty="0"/>
              <a:t>- SPI</a:t>
            </a:r>
            <a:endParaRPr i="1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Četvrti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ne </a:t>
            </a:r>
            <a:r>
              <a:rPr lang="en-US" dirty="0" err="1"/>
              <a:t>manje</a:t>
            </a:r>
            <a:r>
              <a:rPr lang="en-US" dirty="0"/>
              <a:t> </a:t>
            </a:r>
            <a:r>
              <a:rPr lang="en-US" dirty="0" err="1"/>
              <a:t>bitan</a:t>
            </a:r>
            <a:r>
              <a:rPr lang="en-US" dirty="0"/>
              <a:t> signal je SS – </a:t>
            </a:r>
            <a:r>
              <a:rPr lang="en-US" i="1" dirty="0"/>
              <a:t>Slave Select</a:t>
            </a:r>
            <a:r>
              <a:rPr lang="en-US" dirty="0"/>
              <a:t>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it-IT" dirty="0"/>
              <a:t>SS signal obavještava </a:t>
            </a:r>
            <a:r>
              <a:rPr lang="it-IT" i="1" dirty="0"/>
              <a:t>slave</a:t>
            </a:r>
            <a:r>
              <a:rPr lang="it-IT" dirty="0"/>
              <a:t> uređaj da se probudi ili pripremi za prijem i slanje podataka.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Najčešće</a:t>
            </a:r>
            <a:r>
              <a:rPr lang="en-US" dirty="0"/>
              <a:t> je </a:t>
            </a:r>
            <a:r>
              <a:rPr lang="en-US" dirty="0" err="1"/>
              <a:t>aktivan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niskom</a:t>
            </a:r>
            <a:r>
              <a:rPr lang="en-US" dirty="0"/>
              <a:t> </a:t>
            </a:r>
            <a:r>
              <a:rPr lang="en-US" dirty="0" err="1"/>
              <a:t>logičkom</a:t>
            </a:r>
            <a:r>
              <a:rPr lang="en-US" dirty="0"/>
              <a:t> </a:t>
            </a:r>
            <a:r>
              <a:rPr lang="en-US" dirty="0" err="1"/>
              <a:t>nivou</a:t>
            </a:r>
            <a:r>
              <a:rPr lang="en-US" dirty="0"/>
              <a:t>,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znači</a:t>
            </a:r>
            <a:r>
              <a:rPr lang="en-US" dirty="0"/>
              <a:t> da </a:t>
            </a:r>
            <a:r>
              <a:rPr lang="en-US" dirty="0" err="1"/>
              <a:t>komunikacija</a:t>
            </a:r>
            <a:r>
              <a:rPr lang="en-US" dirty="0"/>
              <a:t> </a:t>
            </a:r>
            <a:r>
              <a:rPr lang="en-US" dirty="0" err="1"/>
              <a:t>počinje</a:t>
            </a:r>
            <a:r>
              <a:rPr lang="en-US" dirty="0"/>
              <a:t> </a:t>
            </a:r>
            <a:r>
              <a:rPr lang="en-US" dirty="0" err="1"/>
              <a:t>tranzicijom</a:t>
            </a:r>
            <a:r>
              <a:rPr lang="en-US" dirty="0"/>
              <a:t> SS </a:t>
            </a:r>
            <a:r>
              <a:rPr lang="en-US" dirty="0" err="1"/>
              <a:t>signala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„1“ </a:t>
            </a:r>
            <a:r>
              <a:rPr lang="en-US" dirty="0" err="1"/>
              <a:t>na</a:t>
            </a:r>
            <a:r>
              <a:rPr lang="en-US" dirty="0"/>
              <a:t> „0“. 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Potreban</a:t>
            </a:r>
            <a:r>
              <a:rPr lang="en-US" dirty="0"/>
              <a:t> je u </a:t>
            </a:r>
            <a:r>
              <a:rPr lang="en-US" dirty="0" err="1"/>
              <a:t>sistemu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više</a:t>
            </a:r>
            <a:r>
              <a:rPr lang="en-US" dirty="0"/>
              <a:t> </a:t>
            </a:r>
            <a:r>
              <a:rPr lang="en-US" i="1" dirty="0"/>
              <a:t>slave</a:t>
            </a:r>
            <a:r>
              <a:rPr lang="en-US" dirty="0"/>
              <a:t> </a:t>
            </a:r>
            <a:r>
              <a:rPr lang="en-US" dirty="0" err="1"/>
              <a:t>uređaja</a:t>
            </a:r>
            <a:r>
              <a:rPr lang="en-US" dirty="0"/>
              <a:t> </a:t>
            </a:r>
            <a:r>
              <a:rPr lang="en-US" dirty="0" err="1"/>
              <a:t>jer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ime</a:t>
            </a:r>
            <a:r>
              <a:rPr lang="en-US" dirty="0"/>
              <a:t> </a:t>
            </a:r>
            <a:r>
              <a:rPr lang="en-US" dirty="0" err="1"/>
              <a:t>kaže</a:t>
            </a:r>
            <a:r>
              <a:rPr lang="en-US" dirty="0"/>
              <a:t> on </a:t>
            </a:r>
            <a:r>
              <a:rPr lang="en-US" dirty="0" err="1"/>
              <a:t>radi</a:t>
            </a:r>
            <a:r>
              <a:rPr lang="en-US" dirty="0"/>
              <a:t> </a:t>
            </a:r>
            <a:r>
              <a:rPr lang="en-US" dirty="0" err="1"/>
              <a:t>selekciju</a:t>
            </a:r>
            <a:r>
              <a:rPr lang="en-US" dirty="0"/>
              <a:t> </a:t>
            </a:r>
            <a:r>
              <a:rPr lang="en-US" dirty="0" err="1"/>
              <a:t>uređaja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trenutno</a:t>
            </a:r>
            <a:r>
              <a:rPr lang="en-US" dirty="0"/>
              <a:t> </a:t>
            </a:r>
            <a:r>
              <a:rPr lang="en-US" dirty="0" err="1"/>
              <a:t>komunicira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i="1" dirty="0"/>
              <a:t>master</a:t>
            </a:r>
            <a:r>
              <a:rPr lang="en-US" dirty="0"/>
              <a:t>-</a:t>
            </a:r>
            <a:r>
              <a:rPr lang="en-US" dirty="0" err="1"/>
              <a:t>om.</a:t>
            </a:r>
            <a:r>
              <a:rPr lang="en-US" dirty="0"/>
              <a:t> </a:t>
            </a:r>
            <a:endParaRPr lang="sr-Latn-RS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RS" dirty="0">
                <a:solidFill>
                  <a:schemeClr val="lt1"/>
                </a:solidFill>
              </a:rPr>
              <a:t>2</a:t>
            </a:r>
            <a:endParaRPr lang="en" dirty="0">
              <a:solidFill>
                <a:schemeClr val="lt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6554578-5FA6-6168-6468-B8F9C97AB414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3" name="Google Shape;139;p27">
              <a:extLst>
                <a:ext uri="{FF2B5EF4-FFF2-40B4-BE49-F238E27FC236}">
                  <a16:creationId xmlns:a16="http://schemas.microsoft.com/office/drawing/2014/main" id="{313E0FA3-6FBC-D660-86DD-B8C19DBBC8EA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Picture 3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E556B23E-9349-B3E4-5D37-448C526F8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60059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i="1" dirty="0" err="1"/>
              <a:t>Serial</a:t>
            </a:r>
            <a:r>
              <a:rPr lang="sr-Latn-RS" i="1" dirty="0"/>
              <a:t> </a:t>
            </a:r>
            <a:r>
              <a:rPr lang="sr-Latn-RS" i="1" dirty="0" err="1"/>
              <a:t>Peripheral</a:t>
            </a:r>
            <a:r>
              <a:rPr lang="sr-Latn-RS" i="1" dirty="0"/>
              <a:t> </a:t>
            </a:r>
            <a:r>
              <a:rPr lang="sr-Latn-RS" i="1" dirty="0" err="1"/>
              <a:t>Interface</a:t>
            </a:r>
            <a:r>
              <a:rPr lang="sr-Latn-RS" i="1" dirty="0"/>
              <a:t> </a:t>
            </a:r>
            <a:r>
              <a:rPr lang="sr-Latn-RS" dirty="0"/>
              <a:t>- SPI</a:t>
            </a:r>
            <a:endParaRPr i="1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lang="sr-Latn-RS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RS" dirty="0">
                <a:solidFill>
                  <a:schemeClr val="lt1"/>
                </a:solidFill>
              </a:rPr>
              <a:t>2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EA039D-BD58-4448-AF78-AF0CAC2AE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428" y="627204"/>
            <a:ext cx="4105583" cy="362499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0D5D504-E0F8-0E89-4D0A-ABD8EF3FB83A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4" name="Google Shape;139;p27">
              <a:extLst>
                <a:ext uri="{FF2B5EF4-FFF2-40B4-BE49-F238E27FC236}">
                  <a16:creationId xmlns:a16="http://schemas.microsoft.com/office/drawing/2014/main" id="{DA72A4CD-D009-7DE0-193D-B0397DB561A4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" name="Picture 4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CF462CCE-4332-C6FE-BF70-DC6C61012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5083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8EB288-C142-4C3B-8A0D-300DC6D68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646" y="875466"/>
            <a:ext cx="2519714" cy="1676634"/>
          </a:xfrm>
          <a:prstGeom prst="rect">
            <a:avLst/>
          </a:prstGeom>
        </p:spPr>
      </p:pic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546457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Uvod u ugrađene sisteme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5" y="540000"/>
            <a:ext cx="5823600" cy="40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RS" sz="1200" dirty="0"/>
              <a:t>Ugrađeni (</a:t>
            </a:r>
            <a:r>
              <a:rPr lang="sr-Latn-RS" sz="1200" dirty="0" err="1"/>
              <a:t>eng</a:t>
            </a:r>
            <a:r>
              <a:rPr lang="sr-Latn-RS" sz="1200" dirty="0"/>
              <a:t>. </a:t>
            </a:r>
            <a:r>
              <a:rPr lang="sr-Latn-RS" sz="1200" i="1" dirty="0" err="1"/>
              <a:t>embedded</a:t>
            </a:r>
            <a:r>
              <a:rPr lang="sr-Latn-RS" dirty="0"/>
              <a:t>) sistem predstavlja sistem sa jasno definisanom funkcijom koji je obično </a:t>
            </a:r>
            <a:r>
              <a:rPr lang="sr-Latn-RS" dirty="0" err="1"/>
              <a:t>dio</a:t>
            </a:r>
            <a:r>
              <a:rPr lang="sr-Latn-RS" dirty="0"/>
              <a:t> nekog većeg sistema.</a:t>
            </a:r>
            <a:endParaRPr lang="sr-Latn-RS" sz="1200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RS" sz="1200" dirty="0"/>
              <a:t>Danas svi ugrađeni sistemi imaju </a:t>
            </a:r>
            <a:r>
              <a:rPr lang="sr-Latn-RS" sz="1200" dirty="0" err="1"/>
              <a:t>mikrokontroler</a:t>
            </a:r>
            <a:r>
              <a:rPr lang="sr-Latn-RS" sz="1200" dirty="0"/>
              <a:t> kao osnovnu komponentu.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RS" dirty="0"/>
              <a:t>Od drugih komponenata u jednom ugrađenom sistemu možemo imati tastere, senzore, </a:t>
            </a:r>
            <a:r>
              <a:rPr lang="sr-Latn-RS" dirty="0" err="1"/>
              <a:t>aktuatore</a:t>
            </a:r>
            <a:r>
              <a:rPr lang="sr-Latn-RS" dirty="0"/>
              <a:t>, displej  i mnogo drugih ulaznih ili izlaznih uređaja.</a:t>
            </a:r>
            <a:endParaRPr lang="sr-Latn-RS" sz="1200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sz="1200" dirty="0"/>
              <a:t>Ugrađene sisteme možemo da vidimo u različitim aplikacijama kao što su: </a:t>
            </a:r>
            <a:r>
              <a:rPr lang="sr-Latn-BA" sz="1200" i="1" dirty="0" err="1"/>
              <a:t>consumer</a:t>
            </a:r>
            <a:r>
              <a:rPr lang="sr-Latn-BA" sz="1200" i="1" dirty="0"/>
              <a:t>, </a:t>
            </a:r>
            <a:r>
              <a:rPr lang="sr-Latn-BA" sz="1200" i="1" dirty="0" err="1"/>
              <a:t>industrial</a:t>
            </a:r>
            <a:r>
              <a:rPr lang="sr-Latn-BA" sz="1200" i="1" dirty="0"/>
              <a:t>, </a:t>
            </a:r>
            <a:r>
              <a:rPr lang="sr-Latn-BA" sz="1200" i="1" dirty="0" err="1"/>
              <a:t>comercial</a:t>
            </a:r>
            <a:r>
              <a:rPr lang="sr-Latn-BA" sz="1200" i="1" dirty="0"/>
              <a:t>, </a:t>
            </a:r>
            <a:r>
              <a:rPr lang="sr-Latn-BA" sz="1200" i="1" dirty="0" err="1"/>
              <a:t>automotive</a:t>
            </a:r>
            <a:r>
              <a:rPr lang="sr-Latn-BA" sz="1200" i="1" dirty="0"/>
              <a:t>, </a:t>
            </a:r>
            <a:r>
              <a:rPr lang="sr-Latn-BA" sz="1200" i="1" dirty="0" err="1"/>
              <a:t>medical</a:t>
            </a:r>
            <a:r>
              <a:rPr lang="sr-Latn-BA" sz="1200" i="1" dirty="0"/>
              <a:t>, </a:t>
            </a:r>
            <a:r>
              <a:rPr lang="sr-Latn-BA" sz="1200" i="1" dirty="0" err="1"/>
              <a:t>military</a:t>
            </a:r>
            <a:r>
              <a:rPr lang="sr-Latn-BA" sz="1200" i="1" dirty="0"/>
              <a:t>, aero, </a:t>
            </a:r>
            <a:r>
              <a:rPr lang="sr-Latn-BA" sz="1200" i="1" dirty="0" err="1"/>
              <a:t>space</a:t>
            </a:r>
            <a:r>
              <a:rPr lang="sr-Latn-BA" sz="1200" i="1" dirty="0"/>
              <a:t>, …</a:t>
            </a:r>
            <a:endParaRPr lang="sr-Latn-BA" sz="1200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F29D390-6311-2BD7-C462-7FC05E2C18D0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8" name="Google Shape;139;p27">
              <a:extLst>
                <a:ext uri="{FF2B5EF4-FFF2-40B4-BE49-F238E27FC236}">
                  <a16:creationId xmlns:a16="http://schemas.microsoft.com/office/drawing/2014/main" id="{DF9678E4-D8F8-EE8D-3E85-BB42079E8DB9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" name="Picture 9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47882638-1EA5-0AFD-8747-69AA740C6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i="1" dirty="0" err="1"/>
              <a:t>Serial</a:t>
            </a:r>
            <a:r>
              <a:rPr lang="sr-Latn-RS" i="1" dirty="0"/>
              <a:t> </a:t>
            </a:r>
            <a:r>
              <a:rPr lang="sr-Latn-RS" i="1" dirty="0" err="1"/>
              <a:t>Peripheral</a:t>
            </a:r>
            <a:r>
              <a:rPr lang="sr-Latn-RS" i="1" dirty="0"/>
              <a:t> </a:t>
            </a:r>
            <a:r>
              <a:rPr lang="sr-Latn-RS" i="1" dirty="0" err="1"/>
              <a:t>Interface</a:t>
            </a:r>
            <a:r>
              <a:rPr lang="sr-Latn-RS" i="1" dirty="0"/>
              <a:t> </a:t>
            </a:r>
            <a:r>
              <a:rPr lang="sr-Latn-RS" dirty="0"/>
              <a:t>- SPI</a:t>
            </a:r>
            <a:endParaRPr i="1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Jedan</a:t>
            </a:r>
            <a:r>
              <a:rPr lang="en-US" dirty="0"/>
              <a:t> </a:t>
            </a:r>
            <a:r>
              <a:rPr lang="en-US" dirty="0" err="1"/>
              <a:t>način</a:t>
            </a:r>
            <a:r>
              <a:rPr lang="en-US" dirty="0"/>
              <a:t> za </a:t>
            </a:r>
            <a:r>
              <a:rPr lang="en-US" dirty="0" err="1"/>
              <a:t>povezivanje</a:t>
            </a:r>
            <a:r>
              <a:rPr lang="en-US" dirty="0"/>
              <a:t> </a:t>
            </a:r>
            <a:r>
              <a:rPr lang="en-US" dirty="0" err="1"/>
              <a:t>više</a:t>
            </a:r>
            <a:r>
              <a:rPr lang="en-US" dirty="0"/>
              <a:t> </a:t>
            </a:r>
            <a:r>
              <a:rPr lang="en-US" i="1" dirty="0"/>
              <a:t>slave</a:t>
            </a:r>
            <a:r>
              <a:rPr lang="en-US" dirty="0"/>
              <a:t> </a:t>
            </a:r>
            <a:r>
              <a:rPr lang="en-US" dirty="0" err="1"/>
              <a:t>uređaja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SPI </a:t>
            </a:r>
            <a:r>
              <a:rPr lang="en-US" dirty="0" err="1"/>
              <a:t>magistralu</a:t>
            </a:r>
            <a:r>
              <a:rPr lang="en-US" dirty="0"/>
              <a:t> je </a:t>
            </a:r>
            <a:r>
              <a:rPr lang="en-US" dirty="0" err="1"/>
              <a:t>korištenje</a:t>
            </a:r>
            <a:r>
              <a:rPr lang="en-US" dirty="0"/>
              <a:t> </a:t>
            </a:r>
            <a:r>
              <a:rPr lang="en-US" dirty="0" err="1"/>
              <a:t>posebnih</a:t>
            </a:r>
            <a:r>
              <a:rPr lang="en-US" dirty="0"/>
              <a:t> SS </a:t>
            </a:r>
            <a:r>
              <a:rPr lang="en-US" dirty="0" err="1"/>
              <a:t>signala</a:t>
            </a:r>
            <a:r>
              <a:rPr lang="en-US" dirty="0"/>
              <a:t> za </a:t>
            </a:r>
            <a:r>
              <a:rPr lang="en-US" dirty="0" err="1"/>
              <a:t>svaki</a:t>
            </a:r>
            <a:r>
              <a:rPr lang="en-US" dirty="0"/>
              <a:t> </a:t>
            </a:r>
            <a:r>
              <a:rPr lang="en-US" i="1" dirty="0"/>
              <a:t>slave</a:t>
            </a:r>
            <a:r>
              <a:rPr lang="en-US" dirty="0"/>
              <a:t>. 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da-DK" dirty="0"/>
              <a:t>Veoma je važno naglasiti da samo jedan </a:t>
            </a:r>
            <a:r>
              <a:rPr lang="da-DK" i="1" dirty="0"/>
              <a:t>slave</a:t>
            </a:r>
            <a:r>
              <a:rPr lang="da-DK" dirty="0"/>
              <a:t> može biti aktivan.</a:t>
            </a:r>
            <a:endParaRPr lang="sr-Latn-RS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RS" dirty="0">
                <a:solidFill>
                  <a:schemeClr val="lt1"/>
                </a:solidFill>
              </a:rPr>
              <a:t>2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E24635-350D-422F-9B40-C56B852E0F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83"/>
          <a:stretch/>
        </p:blipFill>
        <p:spPr>
          <a:xfrm>
            <a:off x="1838081" y="1742032"/>
            <a:ext cx="5360277" cy="250557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69451DF-7090-D4EE-2BF8-62B7B5A2F354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4" name="Google Shape;139;p27">
              <a:extLst>
                <a:ext uri="{FF2B5EF4-FFF2-40B4-BE49-F238E27FC236}">
                  <a16:creationId xmlns:a16="http://schemas.microsoft.com/office/drawing/2014/main" id="{C34CC964-644A-4E77-E9D8-688CF5BBC821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" name="Picture 4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C90343BE-DC8C-A47D-0D7C-68C31E2A2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35865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i="1" dirty="0" err="1"/>
              <a:t>Serial</a:t>
            </a:r>
            <a:r>
              <a:rPr lang="sr-Latn-RS" i="1" dirty="0"/>
              <a:t> </a:t>
            </a:r>
            <a:r>
              <a:rPr lang="sr-Latn-RS" i="1" dirty="0" err="1"/>
              <a:t>Peripheral</a:t>
            </a:r>
            <a:r>
              <a:rPr lang="sr-Latn-RS" i="1" dirty="0"/>
              <a:t> </a:t>
            </a:r>
            <a:r>
              <a:rPr lang="sr-Latn-RS" i="1" dirty="0" err="1"/>
              <a:t>Interface</a:t>
            </a:r>
            <a:r>
              <a:rPr lang="sr-Latn-RS" i="1" dirty="0"/>
              <a:t> </a:t>
            </a:r>
            <a:r>
              <a:rPr lang="sr-Latn-RS" dirty="0"/>
              <a:t>- SPI</a:t>
            </a:r>
            <a:endParaRPr i="1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Drugi</a:t>
            </a:r>
            <a:r>
              <a:rPr lang="en-US" dirty="0"/>
              <a:t> </a:t>
            </a:r>
            <a:r>
              <a:rPr lang="en-US" dirty="0" err="1"/>
              <a:t>način</a:t>
            </a:r>
            <a:r>
              <a:rPr lang="en-US" dirty="0"/>
              <a:t> za </a:t>
            </a:r>
            <a:r>
              <a:rPr lang="en-US" dirty="0" err="1"/>
              <a:t>korištenje</a:t>
            </a:r>
            <a:r>
              <a:rPr lang="en-US" dirty="0"/>
              <a:t> </a:t>
            </a:r>
            <a:r>
              <a:rPr lang="en-US" dirty="0" err="1"/>
              <a:t>više</a:t>
            </a:r>
            <a:r>
              <a:rPr lang="en-US" dirty="0"/>
              <a:t> slave </a:t>
            </a:r>
            <a:r>
              <a:rPr lang="en-US" dirty="0" err="1"/>
              <a:t>uređaja</a:t>
            </a:r>
            <a:r>
              <a:rPr lang="en-US" dirty="0"/>
              <a:t> je </a:t>
            </a:r>
            <a:r>
              <a:rPr lang="en-US" i="1" dirty="0"/>
              <a:t>daisy-chain</a:t>
            </a:r>
            <a:r>
              <a:rPr lang="en-US" dirty="0"/>
              <a:t> </a:t>
            </a:r>
            <a:r>
              <a:rPr lang="en-US" dirty="0" err="1"/>
              <a:t>konfiguracija</a:t>
            </a:r>
            <a:r>
              <a:rPr lang="en-US" dirty="0"/>
              <a:t> </a:t>
            </a:r>
            <a:r>
              <a:rPr lang="en-US" dirty="0" err="1"/>
              <a:t>ukoliko</a:t>
            </a:r>
            <a:r>
              <a:rPr lang="en-US" dirty="0"/>
              <a:t> to </a:t>
            </a:r>
            <a:r>
              <a:rPr lang="en-US" i="1" dirty="0"/>
              <a:t>slave</a:t>
            </a:r>
            <a:r>
              <a:rPr lang="en-US" dirty="0"/>
              <a:t> </a:t>
            </a:r>
            <a:r>
              <a:rPr lang="en-US" dirty="0" err="1"/>
              <a:t>uređaji</a:t>
            </a:r>
            <a:r>
              <a:rPr lang="en-US" dirty="0"/>
              <a:t> </a:t>
            </a:r>
            <a:r>
              <a:rPr lang="en-US" dirty="0" err="1"/>
              <a:t>podržavaju</a:t>
            </a:r>
            <a:r>
              <a:rPr lang="en-US" dirty="0"/>
              <a:t>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Najčešće</a:t>
            </a:r>
            <a:r>
              <a:rPr lang="en-US" dirty="0"/>
              <a:t> se </a:t>
            </a:r>
            <a:r>
              <a:rPr lang="en-US" dirty="0" err="1"/>
              <a:t>koristi</a:t>
            </a:r>
            <a:r>
              <a:rPr lang="en-US" dirty="0"/>
              <a:t> u </a:t>
            </a:r>
            <a:r>
              <a:rPr lang="en-US" dirty="0" err="1"/>
              <a:t>sistemu</a:t>
            </a:r>
            <a:r>
              <a:rPr lang="en-US" dirty="0"/>
              <a:t> </a:t>
            </a:r>
            <a:r>
              <a:rPr lang="en-US" dirty="0" err="1"/>
              <a:t>kada</a:t>
            </a:r>
            <a:r>
              <a:rPr lang="en-US" dirty="0"/>
              <a:t> </a:t>
            </a:r>
            <a:r>
              <a:rPr lang="en-US" i="1" dirty="0"/>
              <a:t>master-u</a:t>
            </a:r>
            <a:r>
              <a:rPr lang="en-US" dirty="0"/>
              <a:t> ne </a:t>
            </a:r>
            <a:r>
              <a:rPr lang="en-US" dirty="0" err="1"/>
              <a:t>trebaju</a:t>
            </a:r>
            <a:r>
              <a:rPr lang="en-US" dirty="0"/>
              <a:t> </a:t>
            </a:r>
            <a:r>
              <a:rPr lang="en-US" dirty="0" err="1"/>
              <a:t>povratni</a:t>
            </a:r>
            <a:r>
              <a:rPr lang="en-US" dirty="0"/>
              <a:t> </a:t>
            </a:r>
            <a:r>
              <a:rPr lang="en-US" dirty="0" err="1"/>
              <a:t>podaci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i="1" dirty="0"/>
              <a:t>slave</a:t>
            </a:r>
            <a:r>
              <a:rPr lang="en-US" dirty="0"/>
              <a:t> </a:t>
            </a:r>
            <a:r>
              <a:rPr lang="en-US" dirty="0" err="1"/>
              <a:t>uređaja</a:t>
            </a:r>
            <a:r>
              <a:rPr lang="en-US" dirty="0"/>
              <a:t>. </a:t>
            </a:r>
            <a:endParaRPr lang="sr-Latn-RS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RS" dirty="0">
                <a:solidFill>
                  <a:schemeClr val="lt1"/>
                </a:solidFill>
              </a:rPr>
              <a:t>2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C8F7D9-E990-4BDB-9D6C-2EF956D4E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081" y="1709556"/>
            <a:ext cx="5360277" cy="240468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E398059-3088-5303-5704-BFAD009A28CB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4" name="Google Shape;139;p27">
              <a:extLst>
                <a:ext uri="{FF2B5EF4-FFF2-40B4-BE49-F238E27FC236}">
                  <a16:creationId xmlns:a16="http://schemas.microsoft.com/office/drawing/2014/main" id="{BEE485CF-ABC3-DD01-FA8D-8E427496BFD1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" name="Picture 4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513C58F1-8928-2836-7867-AE36E52A6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94615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SPI – Prednosti i nedostaci</a:t>
            </a:r>
            <a:endParaRPr i="1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RS" dirty="0"/>
              <a:t>Prednosti:</a:t>
            </a:r>
          </a:p>
          <a:p>
            <a:pPr marL="628650" lvl="1" indent="-171450">
              <a:spcBef>
                <a:spcPts val="800"/>
              </a:spcBef>
              <a:spcAft>
                <a:spcPts val="800"/>
              </a:spcAft>
            </a:pPr>
            <a:r>
              <a:rPr lang="pl-PL" dirty="0"/>
              <a:t>veća brzina nego kod asinhrone serijske komunikacije</a:t>
            </a:r>
          </a:p>
          <a:p>
            <a:pPr marL="628650" lvl="1" indent="-1714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SPI </a:t>
            </a:r>
            <a:r>
              <a:rPr lang="en-US" dirty="0" err="1"/>
              <a:t>hardver</a:t>
            </a:r>
            <a:r>
              <a:rPr lang="en-US" dirty="0"/>
              <a:t> </a:t>
            </a:r>
            <a:r>
              <a:rPr lang="en-US" dirty="0" err="1"/>
              <a:t>prijemne</a:t>
            </a:r>
            <a:r>
              <a:rPr lang="en-US" dirty="0"/>
              <a:t> </a:t>
            </a:r>
            <a:r>
              <a:rPr lang="en-US" dirty="0" err="1"/>
              <a:t>strane</a:t>
            </a:r>
            <a:r>
              <a:rPr lang="en-US" dirty="0"/>
              <a:t> je </a:t>
            </a:r>
            <a:r>
              <a:rPr lang="en-US" dirty="0" err="1"/>
              <a:t>jednstavni</a:t>
            </a:r>
            <a:r>
              <a:rPr lang="en-US" dirty="0"/>
              <a:t> </a:t>
            </a:r>
            <a:r>
              <a:rPr lang="en-US" i="1" dirty="0"/>
              <a:t>shift</a:t>
            </a:r>
            <a:r>
              <a:rPr lang="en-US" dirty="0"/>
              <a:t> </a:t>
            </a:r>
            <a:r>
              <a:rPr lang="en-US" dirty="0" err="1"/>
              <a:t>registar</a:t>
            </a:r>
            <a:endParaRPr lang="sr-Latn-RS" dirty="0"/>
          </a:p>
          <a:p>
            <a:pPr marL="628650" lvl="1" indent="-171450">
              <a:spcBef>
                <a:spcPts val="800"/>
              </a:spcBef>
              <a:spcAft>
                <a:spcPts val="800"/>
              </a:spcAft>
            </a:pPr>
            <a:r>
              <a:rPr lang="en-US" dirty="0" err="1"/>
              <a:t>podržava</a:t>
            </a:r>
            <a:r>
              <a:rPr lang="en-US" dirty="0"/>
              <a:t> </a:t>
            </a:r>
            <a:r>
              <a:rPr lang="en-US" dirty="0" err="1"/>
              <a:t>više</a:t>
            </a:r>
            <a:r>
              <a:rPr lang="en-US" dirty="0"/>
              <a:t> </a:t>
            </a:r>
            <a:r>
              <a:rPr lang="en-US" i="1" dirty="0"/>
              <a:t>slave</a:t>
            </a:r>
            <a:r>
              <a:rPr lang="en-US" dirty="0"/>
              <a:t> </a:t>
            </a:r>
            <a:r>
              <a:rPr lang="en-US" dirty="0" err="1"/>
              <a:t>uređaja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/>
              <a:t>N</a:t>
            </a:r>
            <a:r>
              <a:rPr lang="sr-Latn-RS" dirty="0" err="1"/>
              <a:t>edostaci</a:t>
            </a:r>
            <a:r>
              <a:rPr lang="sr-Latn-RS" dirty="0"/>
              <a:t>:</a:t>
            </a:r>
          </a:p>
          <a:p>
            <a:pPr marL="628650" lvl="1" indent="-171450">
              <a:spcBef>
                <a:spcPts val="800"/>
              </a:spcBef>
              <a:spcAft>
                <a:spcPts val="800"/>
              </a:spcAft>
            </a:pPr>
            <a:r>
              <a:rPr lang="en-US" dirty="0" err="1"/>
              <a:t>potrebno</a:t>
            </a:r>
            <a:r>
              <a:rPr lang="en-US" dirty="0"/>
              <a:t> </a:t>
            </a:r>
            <a:r>
              <a:rPr lang="en-US" dirty="0" err="1"/>
              <a:t>više</a:t>
            </a:r>
            <a:r>
              <a:rPr lang="en-US" dirty="0"/>
              <a:t> </a:t>
            </a:r>
            <a:r>
              <a:rPr lang="en-US" dirty="0" err="1"/>
              <a:t>signala</a:t>
            </a:r>
            <a:endParaRPr lang="sr-Latn-RS" dirty="0"/>
          </a:p>
          <a:p>
            <a:pPr marL="628650" lvl="1" indent="-171450">
              <a:spcBef>
                <a:spcPts val="800"/>
              </a:spcBef>
              <a:spcAft>
                <a:spcPts val="800"/>
              </a:spcAft>
            </a:pPr>
            <a:r>
              <a:rPr lang="pl-PL" dirty="0"/>
              <a:t>komunikacija i poruke moraju biti jasno definisane</a:t>
            </a:r>
          </a:p>
          <a:p>
            <a:pPr marL="628650" lvl="1" indent="-171450">
              <a:spcBef>
                <a:spcPts val="800"/>
              </a:spcBef>
              <a:spcAft>
                <a:spcPts val="800"/>
              </a:spcAft>
            </a:pPr>
            <a:r>
              <a:rPr lang="en-US" i="1" dirty="0"/>
              <a:t>master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kontroliše</a:t>
            </a:r>
            <a:r>
              <a:rPr lang="en-US" dirty="0"/>
              <a:t>, </a:t>
            </a:r>
            <a:r>
              <a:rPr lang="en-US" i="1" dirty="0"/>
              <a:t>slave</a:t>
            </a:r>
            <a:r>
              <a:rPr lang="en-US" dirty="0"/>
              <a:t> </a:t>
            </a:r>
            <a:r>
              <a:rPr lang="en-US" dirty="0" err="1"/>
              <a:t>uređaji</a:t>
            </a:r>
            <a:r>
              <a:rPr lang="en-US" dirty="0"/>
              <a:t> ne </a:t>
            </a:r>
            <a:r>
              <a:rPr lang="en-US" dirty="0" err="1"/>
              <a:t>mogu</a:t>
            </a:r>
            <a:r>
              <a:rPr lang="en-US" dirty="0"/>
              <a:t> </a:t>
            </a:r>
            <a:r>
              <a:rPr lang="en-US" dirty="0" err="1"/>
              <a:t>međusobno</a:t>
            </a:r>
            <a:r>
              <a:rPr lang="en-US" dirty="0"/>
              <a:t> </a:t>
            </a:r>
            <a:r>
              <a:rPr lang="en-US" dirty="0" err="1"/>
              <a:t>komunicirati</a:t>
            </a:r>
            <a:endParaRPr lang="sr-Latn-RS" dirty="0"/>
          </a:p>
          <a:p>
            <a:pPr marL="628650" lvl="1" indent="-171450">
              <a:spcBef>
                <a:spcPts val="800"/>
              </a:spcBef>
              <a:spcAft>
                <a:spcPts val="800"/>
              </a:spcAft>
            </a:pPr>
            <a:r>
              <a:rPr lang="en-US" dirty="0" err="1"/>
              <a:t>potreban</a:t>
            </a:r>
            <a:r>
              <a:rPr lang="en-US" dirty="0"/>
              <a:t> </a:t>
            </a:r>
            <a:r>
              <a:rPr lang="en-US" dirty="0" err="1"/>
              <a:t>poseban</a:t>
            </a:r>
            <a:r>
              <a:rPr lang="en-US" dirty="0"/>
              <a:t> SS signal za </a:t>
            </a:r>
            <a:r>
              <a:rPr lang="en-US" dirty="0" err="1"/>
              <a:t>svaki</a:t>
            </a:r>
            <a:r>
              <a:rPr lang="en-US" dirty="0"/>
              <a:t> </a:t>
            </a:r>
            <a:r>
              <a:rPr lang="en-US" i="1" dirty="0"/>
              <a:t>slave</a:t>
            </a:r>
            <a:endParaRPr lang="sr-Latn-RS" i="1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RS" dirty="0">
                <a:solidFill>
                  <a:schemeClr val="lt1"/>
                </a:solidFill>
              </a:rPr>
              <a:t>2</a:t>
            </a:r>
            <a:endParaRPr lang="en" dirty="0">
              <a:solidFill>
                <a:schemeClr val="lt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670D992-B7E5-DF5E-D467-666D9DE289D1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3" name="Google Shape;139;p27">
              <a:extLst>
                <a:ext uri="{FF2B5EF4-FFF2-40B4-BE49-F238E27FC236}">
                  <a16:creationId xmlns:a16="http://schemas.microsoft.com/office/drawing/2014/main" id="{5E297201-0456-3798-751B-1249DBA61952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Picture 3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37DDAA54-D83D-84F1-3107-8842A9927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14166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i="1" dirty="0"/>
              <a:t>Inter-</a:t>
            </a:r>
            <a:r>
              <a:rPr lang="sr-Latn-RS" i="1" dirty="0" err="1"/>
              <a:t>Integrated</a:t>
            </a:r>
            <a:r>
              <a:rPr lang="sr-Latn-RS" i="1" dirty="0"/>
              <a:t> </a:t>
            </a:r>
            <a:r>
              <a:rPr lang="sr-Latn-RS" i="1" dirty="0" err="1"/>
              <a:t>Circuit</a:t>
            </a:r>
            <a:r>
              <a:rPr lang="sr-Latn-RS" i="1" dirty="0"/>
              <a:t> </a:t>
            </a:r>
            <a:r>
              <a:rPr lang="sr-Latn-RS" dirty="0"/>
              <a:t>– I2C</a:t>
            </a:r>
            <a:endParaRPr i="1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i="1" dirty="0"/>
              <a:t>Inter-Integrated Circuit</a:t>
            </a:r>
            <a:r>
              <a:rPr lang="en-US" dirty="0"/>
              <a:t> </a:t>
            </a:r>
            <a:r>
              <a:rPr lang="en-US" dirty="0" err="1"/>
              <a:t>skraćeno</a:t>
            </a:r>
            <a:r>
              <a:rPr lang="en-US" dirty="0"/>
              <a:t> se </a:t>
            </a:r>
            <a:r>
              <a:rPr lang="en-US" dirty="0" err="1"/>
              <a:t>označava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I2C, I²C </a:t>
            </a:r>
            <a:r>
              <a:rPr lang="en-US" dirty="0" err="1"/>
              <a:t>ili</a:t>
            </a:r>
            <a:r>
              <a:rPr lang="en-US" dirty="0"/>
              <a:t> IIC.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/>
              <a:t>I2C je </a:t>
            </a:r>
            <a:r>
              <a:rPr lang="en-US" dirty="0" err="1"/>
              <a:t>sinhrona</a:t>
            </a:r>
            <a:r>
              <a:rPr lang="en-US" dirty="0"/>
              <a:t> </a:t>
            </a:r>
            <a:r>
              <a:rPr lang="en-US" i="1" dirty="0"/>
              <a:t>multi-master</a:t>
            </a:r>
            <a:r>
              <a:rPr lang="en-US" dirty="0"/>
              <a:t>, </a:t>
            </a:r>
            <a:r>
              <a:rPr lang="en-US" i="1" dirty="0"/>
              <a:t>multi-slave</a:t>
            </a:r>
            <a:r>
              <a:rPr lang="en-US" dirty="0"/>
              <a:t>, </a:t>
            </a:r>
            <a:r>
              <a:rPr lang="en-US" i="1" dirty="0"/>
              <a:t>half-duplex</a:t>
            </a:r>
            <a:r>
              <a:rPr lang="en-US" dirty="0"/>
              <a:t> </a:t>
            </a:r>
            <a:r>
              <a:rPr lang="en-US" dirty="0" err="1"/>
              <a:t>serijska</a:t>
            </a:r>
            <a:r>
              <a:rPr lang="en-US" dirty="0"/>
              <a:t> </a:t>
            </a:r>
            <a:r>
              <a:rPr lang="en-US" dirty="0" err="1"/>
              <a:t>komunikacija</a:t>
            </a:r>
            <a:r>
              <a:rPr lang="en-US" dirty="0"/>
              <a:t>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pl-PL" dirty="0"/>
              <a:t>Prva specifikacija nastala 1982. godine od strane </a:t>
            </a:r>
            <a:r>
              <a:rPr lang="pl-PL" i="1" dirty="0"/>
              <a:t>Philips</a:t>
            </a:r>
            <a:r>
              <a:rPr lang="pl-PL" dirty="0"/>
              <a:t> kompanije.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pl-PL" dirty="0"/>
              <a:t>Kao i SPI namijenjen je za male udaljenosti. </a:t>
            </a:r>
            <a:endParaRPr lang="sr-Latn-RS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RS" dirty="0">
                <a:solidFill>
                  <a:schemeClr val="lt1"/>
                </a:solidFill>
              </a:rPr>
              <a:t>2</a:t>
            </a:r>
            <a:endParaRPr lang="en" dirty="0">
              <a:solidFill>
                <a:schemeClr val="lt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510C3D8-2DAB-C94A-4F9A-26E58F7AD20A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3" name="Google Shape;139;p27">
              <a:extLst>
                <a:ext uri="{FF2B5EF4-FFF2-40B4-BE49-F238E27FC236}">
                  <a16:creationId xmlns:a16="http://schemas.microsoft.com/office/drawing/2014/main" id="{AF2B198C-F086-07AB-2FB0-CE58F1887002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Picture 3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44C94430-06E4-E9E9-47AF-B82D8003B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6208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EADEFB-2B29-4DC0-BF61-7A96FFF52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439" y="571766"/>
            <a:ext cx="6057121" cy="3596167"/>
          </a:xfrm>
          <a:prstGeom prst="rect">
            <a:avLst/>
          </a:prstGeom>
        </p:spPr>
      </p:pic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Zašto I2C?</a:t>
            </a:r>
            <a:endParaRPr i="1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RS" dirty="0">
                <a:solidFill>
                  <a:schemeClr val="lt1"/>
                </a:solidFill>
              </a:rPr>
              <a:t>2</a:t>
            </a:r>
            <a:endParaRPr lang="en" dirty="0">
              <a:solidFill>
                <a:schemeClr val="l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7E9E9FF-A9AC-68AD-E216-B4253F0B1DE7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4" name="Google Shape;139;p27">
              <a:extLst>
                <a:ext uri="{FF2B5EF4-FFF2-40B4-BE49-F238E27FC236}">
                  <a16:creationId xmlns:a16="http://schemas.microsoft.com/office/drawing/2014/main" id="{8304DC5D-ADEB-1F6B-D5B8-BAF913CE658F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" name="Picture 4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1883B170-0797-9CA9-E951-B465BF19F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86531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Zašto I2C?</a:t>
            </a:r>
            <a:endParaRPr i="1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Prilikom</a:t>
            </a:r>
            <a:r>
              <a:rPr lang="en-US" dirty="0"/>
              <a:t> </a:t>
            </a:r>
            <a:r>
              <a:rPr lang="en-US" dirty="0" err="1"/>
              <a:t>stvaranja</a:t>
            </a:r>
            <a:r>
              <a:rPr lang="en-US" dirty="0"/>
              <a:t> I2C-a </a:t>
            </a:r>
            <a:r>
              <a:rPr lang="en-US" dirty="0" err="1"/>
              <a:t>dizajneri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se </a:t>
            </a:r>
            <a:r>
              <a:rPr lang="en-US" dirty="0" err="1"/>
              <a:t>potrudili</a:t>
            </a:r>
            <a:r>
              <a:rPr lang="en-US" dirty="0"/>
              <a:t> da </a:t>
            </a:r>
            <a:r>
              <a:rPr lang="en-US" dirty="0" err="1"/>
              <a:t>osmisle</a:t>
            </a:r>
            <a:r>
              <a:rPr lang="en-US" dirty="0"/>
              <a:t> </a:t>
            </a:r>
            <a:r>
              <a:rPr lang="en-US" dirty="0" err="1"/>
              <a:t>protokol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prevazilazi</a:t>
            </a:r>
            <a:r>
              <a:rPr lang="en-US" dirty="0"/>
              <a:t> </a:t>
            </a:r>
            <a:r>
              <a:rPr lang="en-US" dirty="0" err="1"/>
              <a:t>glavne</a:t>
            </a:r>
            <a:r>
              <a:rPr lang="en-US" dirty="0"/>
              <a:t> </a:t>
            </a:r>
            <a:r>
              <a:rPr lang="en-US" dirty="0" err="1"/>
              <a:t>probleme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SPI.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/>
              <a:t>I2C </a:t>
            </a:r>
            <a:r>
              <a:rPr lang="en-US" dirty="0" err="1"/>
              <a:t>zahtjeva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</a:t>
            </a:r>
            <a:r>
              <a:rPr lang="en-US" dirty="0" err="1"/>
              <a:t>dvije</a:t>
            </a:r>
            <a:r>
              <a:rPr lang="en-US" dirty="0"/>
              <a:t> </a:t>
            </a:r>
            <a:r>
              <a:rPr lang="en-US" dirty="0" err="1"/>
              <a:t>žice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asinhrona</a:t>
            </a:r>
            <a:r>
              <a:rPr lang="en-US" dirty="0"/>
              <a:t> </a:t>
            </a:r>
            <a:r>
              <a:rPr lang="en-US" dirty="0" err="1"/>
              <a:t>komunikacija</a:t>
            </a:r>
            <a:r>
              <a:rPr lang="en-US" dirty="0"/>
              <a:t>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/>
              <a:t>I2C </a:t>
            </a:r>
            <a:r>
              <a:rPr lang="en-US" dirty="0" err="1"/>
              <a:t>podržava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više</a:t>
            </a:r>
            <a:r>
              <a:rPr lang="en-US" dirty="0"/>
              <a:t> master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više</a:t>
            </a:r>
            <a:r>
              <a:rPr lang="en-US" dirty="0"/>
              <a:t> slave </a:t>
            </a:r>
            <a:r>
              <a:rPr lang="en-US" dirty="0" err="1"/>
              <a:t>uređaja</a:t>
            </a:r>
            <a:r>
              <a:rPr lang="en-US" dirty="0"/>
              <a:t>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Istina</a:t>
            </a:r>
            <a:r>
              <a:rPr lang="sr-Latn-RS" dirty="0"/>
              <a:t>,</a:t>
            </a:r>
            <a:r>
              <a:rPr lang="en-US" dirty="0"/>
              <a:t> </a:t>
            </a:r>
            <a:r>
              <a:rPr lang="en-US" dirty="0" err="1"/>
              <a:t>nije</a:t>
            </a:r>
            <a:r>
              <a:rPr lang="en-US" dirty="0"/>
              <a:t> </a:t>
            </a:r>
            <a:r>
              <a:rPr lang="en-US" dirty="0" err="1"/>
              <a:t>moguće</a:t>
            </a:r>
            <a:r>
              <a:rPr lang="en-US" dirty="0"/>
              <a:t> </a:t>
            </a:r>
            <a:r>
              <a:rPr lang="en-US" dirty="0" err="1"/>
              <a:t>razviti</a:t>
            </a:r>
            <a:r>
              <a:rPr lang="en-US" dirty="0"/>
              <a:t> </a:t>
            </a:r>
            <a:r>
              <a:rPr lang="en-US" dirty="0" err="1"/>
              <a:t>brzine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SPI.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pl-PL" dirty="0"/>
              <a:t>Takođe, postoje dodatni biti u prenosu. 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pl-PL" dirty="0"/>
              <a:t>Hardver je ipak malo komplikovaniji od SPI. </a:t>
            </a:r>
            <a:endParaRPr lang="sr-Latn-RS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RS" dirty="0">
                <a:solidFill>
                  <a:schemeClr val="lt1"/>
                </a:solidFill>
              </a:rPr>
              <a:t>2</a:t>
            </a:r>
            <a:endParaRPr lang="en" dirty="0">
              <a:solidFill>
                <a:schemeClr val="lt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7FAE95-3680-7E7C-6C5A-919885265242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3" name="Google Shape;139;p27">
              <a:extLst>
                <a:ext uri="{FF2B5EF4-FFF2-40B4-BE49-F238E27FC236}">
                  <a16:creationId xmlns:a16="http://schemas.microsoft.com/office/drawing/2014/main" id="{24E9961E-52B9-AB89-4768-9A15D894E091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Picture 3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7AB0B5E7-94F7-2C21-E314-88F536631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86240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i="1" dirty="0"/>
              <a:t>Inter-</a:t>
            </a:r>
            <a:r>
              <a:rPr lang="sr-Latn-RS" i="1" dirty="0" err="1"/>
              <a:t>Integrated</a:t>
            </a:r>
            <a:r>
              <a:rPr lang="sr-Latn-RS" i="1" dirty="0"/>
              <a:t> </a:t>
            </a:r>
            <a:r>
              <a:rPr lang="sr-Latn-RS" i="1" dirty="0" err="1"/>
              <a:t>Circuit</a:t>
            </a:r>
            <a:r>
              <a:rPr lang="sr-Latn-RS" i="1" dirty="0"/>
              <a:t> </a:t>
            </a:r>
            <a:r>
              <a:rPr lang="sr-Latn-RS" dirty="0"/>
              <a:t>– I2C</a:t>
            </a:r>
            <a:endParaRPr i="1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RS" dirty="0"/>
              <a:t>Signali </a:t>
            </a:r>
            <a:r>
              <a:rPr lang="en-US" dirty="0"/>
              <a:t>I2C</a:t>
            </a:r>
            <a:r>
              <a:rPr lang="sr-Latn-RS" dirty="0"/>
              <a:t> periferije:</a:t>
            </a:r>
          </a:p>
          <a:p>
            <a:pPr marL="628650" lvl="1" indent="-171450">
              <a:spcBef>
                <a:spcPts val="800"/>
              </a:spcBef>
              <a:spcAft>
                <a:spcPts val="800"/>
              </a:spcAft>
            </a:pPr>
            <a:r>
              <a:rPr lang="sr-Latn-RS" dirty="0"/>
              <a:t>SCL – </a:t>
            </a:r>
            <a:r>
              <a:rPr lang="sr-Latn-RS" i="1" dirty="0" err="1"/>
              <a:t>clock</a:t>
            </a:r>
            <a:r>
              <a:rPr lang="sr-Latn-RS" dirty="0"/>
              <a:t> signal</a:t>
            </a:r>
          </a:p>
          <a:p>
            <a:pPr marL="628650" lvl="1" indent="-171450">
              <a:spcBef>
                <a:spcPts val="800"/>
              </a:spcBef>
              <a:spcAft>
                <a:spcPts val="800"/>
              </a:spcAft>
            </a:pPr>
            <a:r>
              <a:rPr lang="sr-Latn-RS" dirty="0"/>
              <a:t>SDA – signal za prenos podataka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RS" i="1" dirty="0" err="1"/>
              <a:t>Clock</a:t>
            </a:r>
            <a:r>
              <a:rPr lang="sr-Latn-RS" dirty="0"/>
              <a:t> signal je </a:t>
            </a:r>
            <a:r>
              <a:rPr lang="sr-Latn-RS" dirty="0" err="1"/>
              <a:t>uvijek</a:t>
            </a:r>
            <a:r>
              <a:rPr lang="sr-Latn-RS" dirty="0"/>
              <a:t> </a:t>
            </a:r>
            <a:r>
              <a:rPr lang="en-US" dirty="0" err="1"/>
              <a:t>generisan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i="1" dirty="0"/>
              <a:t>master</a:t>
            </a:r>
            <a:r>
              <a:rPr lang="en-US" dirty="0"/>
              <a:t> </a:t>
            </a:r>
            <a:r>
              <a:rPr lang="en-US" dirty="0" err="1"/>
              <a:t>strane</a:t>
            </a:r>
            <a:r>
              <a:rPr lang="en-US" dirty="0"/>
              <a:t> </a:t>
            </a:r>
            <a:r>
              <a:rPr lang="en-US" dirty="0" err="1"/>
              <a:t>ali</a:t>
            </a:r>
            <a:r>
              <a:rPr lang="en-US" dirty="0"/>
              <a:t> </a:t>
            </a:r>
            <a:r>
              <a:rPr lang="en-US" dirty="0" err="1"/>
              <a:t>postoje</a:t>
            </a:r>
            <a:r>
              <a:rPr lang="en-US" dirty="0"/>
              <a:t> </a:t>
            </a:r>
            <a:r>
              <a:rPr lang="en-US" dirty="0" err="1"/>
              <a:t>izuzeci</a:t>
            </a:r>
            <a:r>
              <a:rPr lang="en-US" dirty="0"/>
              <a:t> </a:t>
            </a:r>
            <a:r>
              <a:rPr lang="en-US" dirty="0" err="1"/>
              <a:t>kada</a:t>
            </a:r>
            <a:r>
              <a:rPr lang="en-US" dirty="0"/>
              <a:t> </a:t>
            </a:r>
            <a:r>
              <a:rPr lang="en-US" i="1" dirty="0"/>
              <a:t>slave</a:t>
            </a:r>
            <a:r>
              <a:rPr lang="en-US" dirty="0"/>
              <a:t> </a:t>
            </a:r>
            <a:r>
              <a:rPr lang="en-US" dirty="0" err="1"/>
              <a:t>mo</a:t>
            </a:r>
            <a:r>
              <a:rPr lang="sr-Latn-RS" dirty="0" err="1"/>
              <a:t>že</a:t>
            </a:r>
            <a:r>
              <a:rPr lang="en-US" dirty="0"/>
              <a:t> </a:t>
            </a:r>
            <a:r>
              <a:rPr lang="en-US" dirty="0" err="1"/>
              <a:t>zaustaviti</a:t>
            </a:r>
            <a:r>
              <a:rPr lang="en-US" dirty="0"/>
              <a:t> </a:t>
            </a:r>
            <a:r>
              <a:rPr lang="en-US" i="1" dirty="0"/>
              <a:t>clock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logičkoj</a:t>
            </a:r>
            <a:r>
              <a:rPr lang="en-US" dirty="0"/>
              <a:t> </a:t>
            </a:r>
            <a:r>
              <a:rPr lang="en-US" dirty="0" err="1"/>
              <a:t>nuli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tako</a:t>
            </a:r>
            <a:r>
              <a:rPr lang="en-US" dirty="0"/>
              <a:t> </a:t>
            </a:r>
            <a:r>
              <a:rPr lang="en-US" dirty="0" err="1"/>
              <a:t>napraviti</a:t>
            </a:r>
            <a:r>
              <a:rPr lang="en-US" dirty="0"/>
              <a:t> </a:t>
            </a:r>
            <a:r>
              <a:rPr lang="en-US" dirty="0" err="1"/>
              <a:t>pauzu</a:t>
            </a:r>
            <a:r>
              <a:rPr lang="en-US" dirty="0"/>
              <a:t>.</a:t>
            </a:r>
            <a:endParaRPr lang="sr-Latn-RS" i="1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Jedan</a:t>
            </a:r>
            <a:r>
              <a:rPr lang="en-US" dirty="0"/>
              <a:t> </a:t>
            </a:r>
            <a:r>
              <a:rPr lang="en-US" dirty="0" err="1"/>
              <a:t>novi</a:t>
            </a:r>
            <a:r>
              <a:rPr lang="en-US" dirty="0"/>
              <a:t> </a:t>
            </a:r>
            <a:r>
              <a:rPr lang="en-US" dirty="0" err="1"/>
              <a:t>pojam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uvodimo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drajvera</a:t>
            </a:r>
            <a:r>
              <a:rPr lang="en-US" dirty="0"/>
              <a:t> </a:t>
            </a:r>
            <a:r>
              <a:rPr lang="en-US" dirty="0" err="1"/>
              <a:t>signala</a:t>
            </a:r>
            <a:r>
              <a:rPr lang="en-US" dirty="0"/>
              <a:t> I2C </a:t>
            </a:r>
            <a:r>
              <a:rPr lang="en-US" dirty="0" err="1"/>
              <a:t>magistrale</a:t>
            </a:r>
            <a:r>
              <a:rPr lang="en-US" dirty="0"/>
              <a:t> je </a:t>
            </a:r>
            <a:r>
              <a:rPr lang="en-US" i="1" dirty="0"/>
              <a:t>open-drain</a:t>
            </a:r>
            <a:r>
              <a:rPr lang="en-US" dirty="0"/>
              <a:t> </a:t>
            </a:r>
            <a:r>
              <a:rPr lang="en-US" dirty="0" err="1"/>
              <a:t>izlaz</a:t>
            </a:r>
            <a:r>
              <a:rPr lang="en-US" dirty="0"/>
              <a:t>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/>
              <a:t>To </a:t>
            </a:r>
            <a:r>
              <a:rPr lang="en-US" dirty="0" err="1"/>
              <a:t>znači</a:t>
            </a:r>
            <a:r>
              <a:rPr lang="en-US" dirty="0"/>
              <a:t> da </a:t>
            </a:r>
            <a:r>
              <a:rPr lang="en-US" dirty="0" err="1"/>
              <a:t>izlaz</a:t>
            </a:r>
            <a:r>
              <a:rPr lang="en-US" dirty="0"/>
              <a:t> </a:t>
            </a:r>
            <a:r>
              <a:rPr lang="en-US" dirty="0" err="1"/>
              <a:t>diktira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</a:t>
            </a:r>
            <a:r>
              <a:rPr lang="en-US" dirty="0" err="1"/>
              <a:t>logičku</a:t>
            </a:r>
            <a:r>
              <a:rPr lang="en-US" dirty="0"/>
              <a:t> </a:t>
            </a:r>
            <a:r>
              <a:rPr lang="en-US" dirty="0" err="1"/>
              <a:t>nulu</a:t>
            </a:r>
            <a:r>
              <a:rPr lang="en-US" dirty="0"/>
              <a:t>, </a:t>
            </a:r>
            <a:r>
              <a:rPr lang="en-US" dirty="0" err="1"/>
              <a:t>dok</a:t>
            </a:r>
            <a:r>
              <a:rPr lang="en-US" dirty="0"/>
              <a:t> se </a:t>
            </a:r>
            <a:r>
              <a:rPr lang="en-US" dirty="0" err="1"/>
              <a:t>logička</a:t>
            </a:r>
            <a:r>
              <a:rPr lang="en-US" dirty="0"/>
              <a:t> </a:t>
            </a:r>
            <a:r>
              <a:rPr lang="en-US" dirty="0" err="1"/>
              <a:t>jedinica</a:t>
            </a:r>
            <a:r>
              <a:rPr lang="en-US" dirty="0"/>
              <a:t> </a:t>
            </a:r>
            <a:r>
              <a:rPr lang="en-US" dirty="0" err="1"/>
              <a:t>dobija</a:t>
            </a:r>
            <a:r>
              <a:rPr lang="en-US" dirty="0"/>
              <a:t> </a:t>
            </a:r>
            <a:r>
              <a:rPr lang="en-US" dirty="0" err="1"/>
              <a:t>pomoću</a:t>
            </a:r>
            <a:r>
              <a:rPr lang="en-US" dirty="0"/>
              <a:t> </a:t>
            </a:r>
            <a:r>
              <a:rPr lang="en-US" i="1" dirty="0"/>
              <a:t>pull-up</a:t>
            </a:r>
            <a:r>
              <a:rPr lang="en-US" dirty="0"/>
              <a:t> </a:t>
            </a:r>
            <a:r>
              <a:rPr lang="en-US" dirty="0" err="1"/>
              <a:t>otpornika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linijama</a:t>
            </a:r>
            <a:r>
              <a:rPr lang="en-US" dirty="0"/>
              <a:t> </a:t>
            </a:r>
            <a:r>
              <a:rPr lang="en-US" dirty="0" err="1"/>
              <a:t>magistrale</a:t>
            </a:r>
            <a:r>
              <a:rPr lang="en-US" dirty="0"/>
              <a:t>. </a:t>
            </a:r>
            <a:endParaRPr lang="sr-Latn-RS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RS" dirty="0">
                <a:solidFill>
                  <a:schemeClr val="lt1"/>
                </a:solidFill>
              </a:rPr>
              <a:t>2</a:t>
            </a:r>
            <a:endParaRPr lang="en" dirty="0">
              <a:solidFill>
                <a:schemeClr val="lt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FA1B20-A79C-9E15-0099-558C64306C7D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3" name="Google Shape;139;p27">
              <a:extLst>
                <a:ext uri="{FF2B5EF4-FFF2-40B4-BE49-F238E27FC236}">
                  <a16:creationId xmlns:a16="http://schemas.microsoft.com/office/drawing/2014/main" id="{5DB0ECFB-7D94-9240-FD5E-42AA3838A47F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Picture 3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0EF8F588-A6E4-C148-D5F0-9C10482E3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90466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i="1" dirty="0"/>
              <a:t>Inter-</a:t>
            </a:r>
            <a:r>
              <a:rPr lang="sr-Latn-RS" i="1" dirty="0" err="1"/>
              <a:t>Integrated</a:t>
            </a:r>
            <a:r>
              <a:rPr lang="sr-Latn-RS" i="1" dirty="0"/>
              <a:t> </a:t>
            </a:r>
            <a:r>
              <a:rPr lang="sr-Latn-RS" i="1" dirty="0" err="1"/>
              <a:t>Circuit</a:t>
            </a:r>
            <a:r>
              <a:rPr lang="sr-Latn-RS" i="1" dirty="0"/>
              <a:t> </a:t>
            </a:r>
            <a:r>
              <a:rPr lang="sr-Latn-RS" dirty="0"/>
              <a:t>– I2C</a:t>
            </a:r>
            <a:endParaRPr i="1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Kada</a:t>
            </a:r>
            <a:r>
              <a:rPr lang="en-US" dirty="0"/>
              <a:t> </a:t>
            </a:r>
            <a:r>
              <a:rPr lang="en-US" dirty="0" err="1"/>
              <a:t>nema</a:t>
            </a:r>
            <a:r>
              <a:rPr lang="en-US" dirty="0"/>
              <a:t> </a:t>
            </a:r>
            <a:r>
              <a:rPr lang="en-US" dirty="0" err="1"/>
              <a:t>prenosa</a:t>
            </a:r>
            <a:r>
              <a:rPr lang="en-US" dirty="0"/>
              <a:t> pull-up </a:t>
            </a:r>
            <a:r>
              <a:rPr lang="en-US" dirty="0" err="1"/>
              <a:t>otpornici</a:t>
            </a:r>
            <a:r>
              <a:rPr lang="en-US" dirty="0"/>
              <a:t> </a:t>
            </a:r>
            <a:r>
              <a:rPr lang="en-US" dirty="0" err="1"/>
              <a:t>drže</a:t>
            </a:r>
            <a:r>
              <a:rPr lang="en-US" dirty="0"/>
              <a:t> </a:t>
            </a:r>
            <a:r>
              <a:rPr lang="en-US" dirty="0" err="1"/>
              <a:t>linije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visokom</a:t>
            </a:r>
            <a:r>
              <a:rPr lang="en-US" dirty="0"/>
              <a:t> </a:t>
            </a:r>
            <a:r>
              <a:rPr lang="en-US" dirty="0" err="1"/>
              <a:t>logičkom</a:t>
            </a:r>
            <a:r>
              <a:rPr lang="en-US" dirty="0"/>
              <a:t> </a:t>
            </a:r>
            <a:r>
              <a:rPr lang="en-US" dirty="0" err="1"/>
              <a:t>nivou</a:t>
            </a:r>
            <a:r>
              <a:rPr lang="en-US" dirty="0"/>
              <a:t>. </a:t>
            </a:r>
            <a:endParaRPr lang="sr-Latn-RS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RS" dirty="0">
                <a:solidFill>
                  <a:schemeClr val="lt1"/>
                </a:solidFill>
              </a:rPr>
              <a:t>2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49ADA7-CF25-46D0-AB6F-6583CC0BD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288" y="1177880"/>
            <a:ext cx="5801423" cy="307432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EED1F7D-3620-A97C-54CC-B135680309D7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4" name="Google Shape;139;p27">
              <a:extLst>
                <a:ext uri="{FF2B5EF4-FFF2-40B4-BE49-F238E27FC236}">
                  <a16:creationId xmlns:a16="http://schemas.microsoft.com/office/drawing/2014/main" id="{AD2C7FDC-57FE-3F85-B26A-86D012BE7413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" name="Picture 4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6E47D9EF-A383-08C2-0D88-1A45F9BAB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11289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88F2EF-16C5-4AC3-90CE-011431BCC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50" y="2269549"/>
            <a:ext cx="8954750" cy="2333951"/>
          </a:xfrm>
          <a:prstGeom prst="rect">
            <a:avLst/>
          </a:prstGeom>
        </p:spPr>
      </p:pic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I2C protokol</a:t>
            </a:r>
            <a:endParaRPr i="1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Smanjen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</a:t>
            </a:r>
            <a:r>
              <a:rPr lang="en-US" dirty="0" err="1"/>
              <a:t>linija</a:t>
            </a:r>
            <a:r>
              <a:rPr lang="en-US" dirty="0"/>
              <a:t> </a:t>
            </a:r>
            <a:r>
              <a:rPr lang="en-US" dirty="0" err="1"/>
              <a:t>dovodi</a:t>
            </a:r>
            <a:r>
              <a:rPr lang="en-US" dirty="0"/>
              <a:t> do </a:t>
            </a:r>
            <a:r>
              <a:rPr lang="en-US" dirty="0" err="1"/>
              <a:t>kompleksnijeg</a:t>
            </a:r>
            <a:r>
              <a:rPr lang="en-US" dirty="0"/>
              <a:t> </a:t>
            </a:r>
            <a:r>
              <a:rPr lang="en-US" dirty="0" err="1"/>
              <a:t>protokola</a:t>
            </a:r>
            <a:r>
              <a:rPr lang="en-US" dirty="0"/>
              <a:t> </a:t>
            </a:r>
            <a:r>
              <a:rPr lang="en-US" dirty="0" err="1"/>
              <a:t>nego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imamo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SPI.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poruke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podijeljene</a:t>
            </a:r>
            <a:r>
              <a:rPr lang="en-US" dirty="0"/>
              <a:t> u </a:t>
            </a:r>
            <a:r>
              <a:rPr lang="en-US" dirty="0" err="1"/>
              <a:t>dvije</a:t>
            </a:r>
            <a:r>
              <a:rPr lang="en-US" dirty="0"/>
              <a:t> </a:t>
            </a:r>
            <a:r>
              <a:rPr lang="en-US" dirty="0" err="1"/>
              <a:t>vrste</a:t>
            </a:r>
            <a:r>
              <a:rPr lang="en-US" dirty="0"/>
              <a:t> </a:t>
            </a:r>
            <a:r>
              <a:rPr lang="en-US" dirty="0" err="1"/>
              <a:t>frejmova</a:t>
            </a:r>
            <a:r>
              <a:rPr lang="en-US" dirty="0"/>
              <a:t>: </a:t>
            </a:r>
            <a:r>
              <a:rPr lang="en-US" dirty="0" err="1"/>
              <a:t>frejm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adresom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jedan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više</a:t>
            </a:r>
            <a:r>
              <a:rPr lang="en-US" dirty="0"/>
              <a:t> </a:t>
            </a:r>
            <a:r>
              <a:rPr lang="en-US" dirty="0" err="1"/>
              <a:t>frejmova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podacima</a:t>
            </a:r>
            <a:r>
              <a:rPr lang="en-US" dirty="0"/>
              <a:t>. 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/>
              <a:t>Pored </a:t>
            </a:r>
            <a:r>
              <a:rPr lang="en-US" dirty="0" err="1"/>
              <a:t>adrese</a:t>
            </a:r>
            <a:r>
              <a:rPr lang="en-US" dirty="0"/>
              <a:t> </a:t>
            </a:r>
            <a:r>
              <a:rPr lang="en-US" dirty="0" err="1"/>
              <a:t>uvode</a:t>
            </a:r>
            <a:r>
              <a:rPr lang="en-US" dirty="0"/>
              <a:t> se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dodatne</a:t>
            </a:r>
            <a:r>
              <a:rPr lang="en-US" dirty="0"/>
              <a:t> </a:t>
            </a:r>
            <a:r>
              <a:rPr lang="en-US" dirty="0" err="1"/>
              <a:t>informacije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START, STOP, R/W </a:t>
            </a:r>
            <a:r>
              <a:rPr lang="en-US" dirty="0" err="1"/>
              <a:t>i</a:t>
            </a:r>
            <a:r>
              <a:rPr lang="en-US" dirty="0"/>
              <a:t> ACK.</a:t>
            </a:r>
            <a:endParaRPr lang="sr-Latn-RS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RS" dirty="0">
                <a:solidFill>
                  <a:schemeClr val="lt1"/>
                </a:solidFill>
              </a:rPr>
              <a:t>2</a:t>
            </a:r>
            <a:endParaRPr lang="en" dirty="0">
              <a:solidFill>
                <a:schemeClr val="lt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8C3F59-D449-3086-2371-20108CF6193F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4" name="Google Shape;139;p27">
              <a:extLst>
                <a:ext uri="{FF2B5EF4-FFF2-40B4-BE49-F238E27FC236}">
                  <a16:creationId xmlns:a16="http://schemas.microsoft.com/office/drawing/2014/main" id="{5857982E-763B-802A-858C-E04EAB762E52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" name="Picture 4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7D56D80A-3465-3FB5-3DDA-FC3AF7A4C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76050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I2C protokol</a:t>
            </a:r>
            <a:endParaRPr i="1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nn-NO" dirty="0"/>
              <a:t>Komunikacija uvijek počinje START uslovom.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Poslije</a:t>
            </a:r>
            <a:r>
              <a:rPr lang="en-US" dirty="0"/>
              <a:t> START </a:t>
            </a:r>
            <a:r>
              <a:rPr lang="en-US" dirty="0" err="1"/>
              <a:t>dolazi</a:t>
            </a:r>
            <a:r>
              <a:rPr lang="en-US" dirty="0"/>
              <a:t> </a:t>
            </a:r>
            <a:r>
              <a:rPr lang="en-US" dirty="0" err="1"/>
              <a:t>frejm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adresom</a:t>
            </a:r>
            <a:r>
              <a:rPr lang="en-US" dirty="0"/>
              <a:t> </a:t>
            </a:r>
            <a:r>
              <a:rPr lang="en-US" i="1" dirty="0"/>
              <a:t>slave</a:t>
            </a:r>
            <a:r>
              <a:rPr lang="en-US" dirty="0"/>
              <a:t> </a:t>
            </a:r>
            <a:r>
              <a:rPr lang="en-US" dirty="0" err="1"/>
              <a:t>uređaja</a:t>
            </a:r>
            <a:r>
              <a:rPr lang="sr-Latn-RS" dirty="0"/>
              <a:t> (adresa može da bude 7 ili 10 bita)</a:t>
            </a:r>
            <a:r>
              <a:rPr lang="en-US" dirty="0"/>
              <a:t>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Nakon</a:t>
            </a:r>
            <a:r>
              <a:rPr lang="en-US" dirty="0"/>
              <a:t> </a:t>
            </a:r>
            <a:r>
              <a:rPr lang="en-US" dirty="0" err="1"/>
              <a:t>adrese</a:t>
            </a:r>
            <a:r>
              <a:rPr lang="en-US" dirty="0"/>
              <a:t> </a:t>
            </a:r>
            <a:r>
              <a:rPr lang="en-US" dirty="0" err="1"/>
              <a:t>dolazi</a:t>
            </a:r>
            <a:r>
              <a:rPr lang="en-US" dirty="0"/>
              <a:t> R/W bit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označava</a:t>
            </a:r>
            <a:r>
              <a:rPr lang="en-US" dirty="0"/>
              <a:t> da li se </a:t>
            </a:r>
            <a:r>
              <a:rPr lang="en-US" dirty="0" err="1"/>
              <a:t>čita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se </a:t>
            </a:r>
            <a:r>
              <a:rPr lang="en-US" dirty="0" err="1"/>
              <a:t>upisuje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i="1" dirty="0"/>
              <a:t>slave</a:t>
            </a:r>
            <a:r>
              <a:rPr lang="en-US" dirty="0"/>
              <a:t>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v-SE" dirty="0"/>
              <a:t>Sledeći bit u okviru prvog frejma je (N)ACK bit koji postavlja </a:t>
            </a:r>
            <a:r>
              <a:rPr lang="sv-SE" i="1" dirty="0"/>
              <a:t>slave</a:t>
            </a:r>
            <a:r>
              <a:rPr lang="sv-SE" dirty="0"/>
              <a:t>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Nakon</a:t>
            </a:r>
            <a:r>
              <a:rPr lang="en-US" dirty="0"/>
              <a:t> </a:t>
            </a:r>
            <a:r>
              <a:rPr lang="en-US" dirty="0" err="1"/>
              <a:t>adresnog</a:t>
            </a:r>
            <a:r>
              <a:rPr lang="en-US" dirty="0"/>
              <a:t> </a:t>
            </a:r>
            <a:r>
              <a:rPr lang="en-US" dirty="0" err="1"/>
              <a:t>frejma</a:t>
            </a:r>
            <a:r>
              <a:rPr lang="en-US" dirty="0"/>
              <a:t> </a:t>
            </a:r>
            <a:r>
              <a:rPr lang="en-US" dirty="0" err="1"/>
              <a:t>idu</a:t>
            </a:r>
            <a:r>
              <a:rPr lang="en-US" dirty="0"/>
              <a:t> </a:t>
            </a:r>
            <a:r>
              <a:rPr lang="en-US" dirty="0" err="1"/>
              <a:t>frejmovi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podacima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postavljaju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i="1" dirty="0"/>
              <a:t>master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i="1" dirty="0"/>
              <a:t>slave</a:t>
            </a:r>
            <a:r>
              <a:rPr lang="en-US" dirty="0"/>
              <a:t> u </a:t>
            </a:r>
            <a:r>
              <a:rPr lang="en-US" dirty="0" err="1"/>
              <a:t>zavisnosti</a:t>
            </a:r>
            <a:r>
              <a:rPr lang="en-US" dirty="0"/>
              <a:t> da li je u </a:t>
            </a:r>
            <a:r>
              <a:rPr lang="en-US" dirty="0" err="1"/>
              <a:t>pitanju</a:t>
            </a:r>
            <a:r>
              <a:rPr lang="en-US" dirty="0"/>
              <a:t> R </a:t>
            </a:r>
            <a:r>
              <a:rPr lang="en-US" dirty="0" err="1"/>
              <a:t>ili</a:t>
            </a:r>
            <a:r>
              <a:rPr lang="en-US" dirty="0"/>
              <a:t> W </a:t>
            </a:r>
            <a:r>
              <a:rPr lang="en-US" dirty="0" err="1"/>
              <a:t>operacija</a:t>
            </a:r>
            <a:r>
              <a:rPr lang="en-US" dirty="0"/>
              <a:t>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pl-PL" dirty="0"/>
              <a:t>Po završetku prenosa podataka </a:t>
            </a:r>
            <a:r>
              <a:rPr lang="pl-PL" i="1" dirty="0"/>
              <a:t>master</a:t>
            </a:r>
            <a:r>
              <a:rPr lang="pl-PL" dirty="0"/>
              <a:t> generiše STOP. </a:t>
            </a:r>
            <a:endParaRPr lang="sr-Latn-RS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RS" dirty="0">
                <a:solidFill>
                  <a:schemeClr val="lt1"/>
                </a:solidFill>
              </a:rPr>
              <a:t>2</a:t>
            </a:r>
            <a:endParaRPr lang="en" dirty="0">
              <a:solidFill>
                <a:schemeClr val="lt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BD5F415-21D1-5BDF-164D-87519EB08470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3" name="Google Shape;139;p27">
              <a:extLst>
                <a:ext uri="{FF2B5EF4-FFF2-40B4-BE49-F238E27FC236}">
                  <a16:creationId xmlns:a16="http://schemas.microsoft.com/office/drawing/2014/main" id="{2F4A5810-8E8E-1F5A-F36D-762FAF8552BF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Picture 3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3FEA325F-8046-21D5-F64D-851F426A4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2936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546457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Uvod u ugrađene sisteme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689735" cy="40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RS" sz="1200" dirty="0"/>
              <a:t>Za razliku od opštih računarskih sistema, ugrađene sisteme odlikuje mala veličina, mala potrošnja i robusnost.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RS" sz="1200" dirty="0"/>
              <a:t>Ugrađeni sistemi su osmišljeni da izvršavaju jeda</a:t>
            </a:r>
            <a:r>
              <a:rPr lang="en-US"/>
              <a:t>n</a:t>
            </a:r>
            <a:r>
              <a:rPr lang="sr-Latn-RS" sz="1200"/>
              <a:t> </a:t>
            </a:r>
            <a:r>
              <a:rPr lang="sr-Latn-RS" sz="1200" dirty="0"/>
              <a:t>ili više specifičnih poslova, dok opšti računarski sistemi rade poslove koje korisnik zadaje.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RS" sz="1200" i="1" dirty="0" err="1"/>
              <a:t>Realtime</a:t>
            </a:r>
            <a:r>
              <a:rPr lang="sr-Latn-RS" sz="1200" i="1" dirty="0"/>
              <a:t> </a:t>
            </a:r>
            <a:r>
              <a:rPr lang="sr-Latn-RS" sz="1200" dirty="0"/>
              <a:t>sistemi – računarski sistemi koji mogu da prate i/ili kontrolišu spoljašnje okruženje.</a:t>
            </a:r>
            <a:endParaRPr lang="sr-Latn-BA" sz="1200" i="1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01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2DED406-195D-9409-1721-27E47566F018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6" name="Google Shape;139;p27">
              <a:extLst>
                <a:ext uri="{FF2B5EF4-FFF2-40B4-BE49-F238E27FC236}">
                  <a16:creationId xmlns:a16="http://schemas.microsoft.com/office/drawing/2014/main" id="{3B1BA5CC-E1B8-47E5-A864-7C3D1EF51D40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" name="Picture 7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E2EFE441-359F-5EC1-408F-5F738C7AC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08285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2C9564-7278-41E6-AEB3-788CF1FDF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6" y="485484"/>
            <a:ext cx="9040487" cy="4172532"/>
          </a:xfrm>
          <a:prstGeom prst="rect">
            <a:avLst/>
          </a:prstGeom>
        </p:spPr>
      </p:pic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I2C protokol</a:t>
            </a:r>
            <a:endParaRPr i="1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lang="sr-Latn-RS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RS" dirty="0">
                <a:solidFill>
                  <a:schemeClr val="lt1"/>
                </a:solidFill>
              </a:rPr>
              <a:t>2</a:t>
            </a:r>
            <a:endParaRPr lang="en" dirty="0">
              <a:solidFill>
                <a:schemeClr val="l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9ED7D8-B9BC-5960-39A1-928835D8397D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4" name="Google Shape;139;p27">
              <a:extLst>
                <a:ext uri="{FF2B5EF4-FFF2-40B4-BE49-F238E27FC236}">
                  <a16:creationId xmlns:a16="http://schemas.microsoft.com/office/drawing/2014/main" id="{6A3B4AAE-547D-3BE6-49C7-5BA5EEAC4E8E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" name="Picture 4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3FDB7805-D43E-579D-AA93-A017B854C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65614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I2C protokol</a:t>
            </a:r>
            <a:endParaRPr i="1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lang="en-U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lang="en-U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lang="sr-Latn-RS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RS" dirty="0">
                <a:solidFill>
                  <a:schemeClr val="lt1"/>
                </a:solidFill>
              </a:rPr>
              <a:t>2</a:t>
            </a:r>
            <a:endParaRPr lang="en" dirty="0">
              <a:solidFill>
                <a:schemeClr val="l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9ED7D8-B9BC-5960-39A1-928835D8397D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4" name="Google Shape;139;p27">
              <a:extLst>
                <a:ext uri="{FF2B5EF4-FFF2-40B4-BE49-F238E27FC236}">
                  <a16:creationId xmlns:a16="http://schemas.microsoft.com/office/drawing/2014/main" id="{6A3B4AAE-547D-3BE6-49C7-5BA5EEAC4E8E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" name="Picture 4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3FDB7805-D43E-579D-AA93-A017B854C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  <p:pic>
        <p:nvPicPr>
          <p:cNvPr id="7" name="Picture 6" descr="A grey rectangular object with black text&#10;&#10;Description automatically generated">
            <a:extLst>
              <a:ext uri="{FF2B5EF4-FFF2-40B4-BE49-F238E27FC236}">
                <a16:creationId xmlns:a16="http://schemas.microsoft.com/office/drawing/2014/main" id="{4DA7BC31-1201-2121-F91B-F884894AB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633" y="695331"/>
            <a:ext cx="7202586" cy="1193845"/>
          </a:xfrm>
          <a:prstGeom prst="rect">
            <a:avLst/>
          </a:prstGeom>
        </p:spPr>
      </p:pic>
      <p:pic>
        <p:nvPicPr>
          <p:cNvPr id="10" name="Picture 9" descr="A diagram of a person&#10;&#10;Description automatically generated with medium confidence">
            <a:extLst>
              <a:ext uri="{FF2B5EF4-FFF2-40B4-BE49-F238E27FC236}">
                <a16:creationId xmlns:a16="http://schemas.microsoft.com/office/drawing/2014/main" id="{8F4EC8FE-EDF7-C19C-F10D-A168D5FBA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865" y="2787986"/>
            <a:ext cx="7672710" cy="103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6477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/>
          <p:nvPr/>
        </p:nvSpPr>
        <p:spPr>
          <a:xfrm>
            <a:off x="7405500" y="0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7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7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>
                <a:solidFill>
                  <a:schemeClr val="lt1"/>
                </a:solidFill>
              </a:rPr>
              <a:t>Prekidi i </a:t>
            </a:r>
            <a:r>
              <a:rPr lang="sr-Latn-BA" dirty="0" err="1">
                <a:solidFill>
                  <a:schemeClr val="lt1"/>
                </a:solidFill>
              </a:rPr>
              <a:t>tajmeri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52" name="Google Shape;252;p37"/>
          <p:cNvSpPr txBox="1">
            <a:spLocks noGrp="1"/>
          </p:cNvSpPr>
          <p:nvPr>
            <p:ph type="title" idx="2"/>
          </p:nvPr>
        </p:nvSpPr>
        <p:spPr>
          <a:xfrm>
            <a:off x="7343884" y="450479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RS" dirty="0">
                <a:solidFill>
                  <a:schemeClr val="lt1"/>
                </a:solidFill>
              </a:rPr>
              <a:t>3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0620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Šta su prekidi?</a:t>
            </a:r>
            <a:endParaRPr i="1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Prekidi</a:t>
            </a:r>
            <a:r>
              <a:rPr lang="en-US" dirty="0"/>
              <a:t> (</a:t>
            </a:r>
            <a:r>
              <a:rPr lang="en-US" i="1" dirty="0"/>
              <a:t>interrupts</a:t>
            </a:r>
            <a:r>
              <a:rPr lang="en-US" dirty="0"/>
              <a:t>)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događaji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zahtjevaju</a:t>
            </a:r>
            <a:r>
              <a:rPr lang="en-US" dirty="0"/>
              <a:t> </a:t>
            </a:r>
            <a:r>
              <a:rPr lang="en-US" dirty="0" err="1"/>
              <a:t>trenutnu</a:t>
            </a:r>
            <a:r>
              <a:rPr lang="en-US" dirty="0"/>
              <a:t> </a:t>
            </a:r>
            <a:r>
              <a:rPr lang="en-US" dirty="0" err="1"/>
              <a:t>pažnju</a:t>
            </a:r>
            <a:r>
              <a:rPr lang="en-US" dirty="0"/>
              <a:t> </a:t>
            </a:r>
            <a:r>
              <a:rPr lang="en-US" dirty="0" err="1"/>
              <a:t>procesora</a:t>
            </a:r>
            <a:r>
              <a:rPr lang="en-US" dirty="0"/>
              <a:t>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Kada</a:t>
            </a:r>
            <a:r>
              <a:rPr lang="en-US" dirty="0"/>
              <a:t> se desi </a:t>
            </a:r>
            <a:r>
              <a:rPr lang="en-US" dirty="0" err="1"/>
              <a:t>prekid</a:t>
            </a:r>
            <a:r>
              <a:rPr lang="en-US" dirty="0"/>
              <a:t> </a:t>
            </a:r>
            <a:r>
              <a:rPr lang="en-US" dirty="0" err="1"/>
              <a:t>procesor</a:t>
            </a:r>
            <a:r>
              <a:rPr lang="en-US" dirty="0"/>
              <a:t> </a:t>
            </a:r>
            <a:r>
              <a:rPr lang="en-US" dirty="0" err="1"/>
              <a:t>pauzira</a:t>
            </a:r>
            <a:r>
              <a:rPr lang="en-US" dirty="0"/>
              <a:t> </a:t>
            </a:r>
            <a:r>
              <a:rPr lang="en-US" dirty="0" err="1"/>
              <a:t>trenutni</a:t>
            </a:r>
            <a:r>
              <a:rPr lang="en-US" dirty="0"/>
              <a:t> </a:t>
            </a:r>
            <a:r>
              <a:rPr lang="en-US" dirty="0" err="1"/>
              <a:t>posao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nastavlja</a:t>
            </a:r>
            <a:r>
              <a:rPr lang="en-US" dirty="0"/>
              <a:t> da </a:t>
            </a:r>
            <a:r>
              <a:rPr lang="en-US" dirty="0" err="1"/>
              <a:t>izvršava</a:t>
            </a:r>
            <a:r>
              <a:rPr lang="en-US" dirty="0"/>
              <a:t> </a:t>
            </a:r>
            <a:r>
              <a:rPr lang="en-US" dirty="0" err="1"/>
              <a:t>poslove</a:t>
            </a:r>
            <a:r>
              <a:rPr lang="en-US" dirty="0"/>
              <a:t> u </a:t>
            </a:r>
            <a:r>
              <a:rPr lang="en-US" dirty="0" err="1"/>
              <a:t>vezi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prekidom</a:t>
            </a:r>
            <a:r>
              <a:rPr lang="en-US" dirty="0"/>
              <a:t>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Nakon</a:t>
            </a:r>
            <a:r>
              <a:rPr lang="en-US" dirty="0"/>
              <a:t> </a:t>
            </a:r>
            <a:r>
              <a:rPr lang="en-US" dirty="0" err="1"/>
              <a:t>opsluživanja</a:t>
            </a:r>
            <a:r>
              <a:rPr lang="en-US" dirty="0"/>
              <a:t> </a:t>
            </a:r>
            <a:r>
              <a:rPr lang="en-US" dirty="0" err="1"/>
              <a:t>prekida</a:t>
            </a:r>
            <a:r>
              <a:rPr lang="en-US" dirty="0"/>
              <a:t> </a:t>
            </a:r>
            <a:r>
              <a:rPr lang="en-US" dirty="0" err="1"/>
              <a:t>procesor</a:t>
            </a:r>
            <a:r>
              <a:rPr lang="en-US" dirty="0"/>
              <a:t> </a:t>
            </a:r>
            <a:r>
              <a:rPr lang="en-US" dirty="0" err="1"/>
              <a:t>nastavlja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poslovima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je </a:t>
            </a:r>
            <a:r>
              <a:rPr lang="en-US" dirty="0" err="1"/>
              <a:t>obavljao</a:t>
            </a:r>
            <a:r>
              <a:rPr lang="en-US" dirty="0"/>
              <a:t> </a:t>
            </a:r>
            <a:r>
              <a:rPr lang="en-US" dirty="0" err="1"/>
              <a:t>neposredno</a:t>
            </a:r>
            <a:r>
              <a:rPr lang="en-US" dirty="0"/>
              <a:t> </a:t>
            </a:r>
            <a:r>
              <a:rPr lang="en-US" dirty="0" err="1"/>
              <a:t>prije</a:t>
            </a:r>
            <a:r>
              <a:rPr lang="en-US" dirty="0"/>
              <a:t> </a:t>
            </a:r>
            <a:r>
              <a:rPr lang="en-US" dirty="0" err="1"/>
              <a:t>prekida</a:t>
            </a:r>
            <a:r>
              <a:rPr lang="en-US" dirty="0"/>
              <a:t>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Primjeri</a:t>
            </a:r>
            <a:r>
              <a:rPr lang="en-US" dirty="0"/>
              <a:t> </a:t>
            </a:r>
            <a:r>
              <a:rPr lang="en-US" dirty="0" err="1"/>
              <a:t>prekida</a:t>
            </a:r>
            <a:r>
              <a:rPr lang="en-US" dirty="0"/>
              <a:t>: </a:t>
            </a:r>
            <a:r>
              <a:rPr lang="en-US" dirty="0" err="1"/>
              <a:t>završena</a:t>
            </a:r>
            <a:r>
              <a:rPr lang="en-US" dirty="0"/>
              <a:t> AD/DA </a:t>
            </a:r>
            <a:r>
              <a:rPr lang="en-US" dirty="0" err="1"/>
              <a:t>konverzija</a:t>
            </a:r>
            <a:r>
              <a:rPr lang="en-US" dirty="0"/>
              <a:t>, </a:t>
            </a:r>
            <a:r>
              <a:rPr lang="en-US" dirty="0" err="1"/>
              <a:t>završen</a:t>
            </a:r>
            <a:r>
              <a:rPr lang="en-US" dirty="0"/>
              <a:t> </a:t>
            </a:r>
            <a:r>
              <a:rPr lang="en-US" dirty="0" err="1"/>
              <a:t>prenos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, I/O </a:t>
            </a:r>
            <a:r>
              <a:rPr lang="en-US" dirty="0" err="1"/>
              <a:t>operacije</a:t>
            </a:r>
            <a:r>
              <a:rPr lang="en-US" dirty="0"/>
              <a:t>, </a:t>
            </a:r>
            <a:r>
              <a:rPr lang="en-US" dirty="0" err="1"/>
              <a:t>periodični</a:t>
            </a:r>
            <a:r>
              <a:rPr lang="en-US" dirty="0"/>
              <a:t> </a:t>
            </a:r>
            <a:r>
              <a:rPr lang="en-US" dirty="0" err="1"/>
              <a:t>prekidi</a:t>
            </a:r>
            <a:r>
              <a:rPr lang="en-US" dirty="0"/>
              <a:t> </a:t>
            </a:r>
            <a:r>
              <a:rPr lang="en-US" dirty="0" err="1"/>
              <a:t>tajmera</a:t>
            </a:r>
            <a:r>
              <a:rPr lang="en-US" dirty="0"/>
              <a:t>, …</a:t>
            </a:r>
            <a:endParaRPr lang="sr-Latn-RS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RS" dirty="0">
                <a:solidFill>
                  <a:schemeClr val="lt1"/>
                </a:solidFill>
              </a:rPr>
              <a:t>3</a:t>
            </a:r>
            <a:endParaRPr lang="en" dirty="0">
              <a:solidFill>
                <a:schemeClr val="lt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765B754-50A1-6EAE-45AF-607296D2333E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3" name="Google Shape;139;p27">
              <a:extLst>
                <a:ext uri="{FF2B5EF4-FFF2-40B4-BE49-F238E27FC236}">
                  <a16:creationId xmlns:a16="http://schemas.microsoft.com/office/drawing/2014/main" id="{55E25067-887E-234C-7A54-953CF68F3978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Picture 3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51E493D0-030B-398C-92E5-83CA4B86F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93080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lang="sr-Latn-RS" dirty="0"/>
          </a:p>
        </p:txBody>
      </p:sp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i="1" dirty="0" err="1"/>
              <a:t>Polling</a:t>
            </a:r>
            <a:r>
              <a:rPr lang="sr-Latn-RS" i="1" dirty="0"/>
              <a:t> </a:t>
            </a:r>
            <a:r>
              <a:rPr lang="sr-Latn-RS" i="1" dirty="0" err="1"/>
              <a:t>vs</a:t>
            </a:r>
            <a:r>
              <a:rPr lang="sr-Latn-RS" i="1" dirty="0"/>
              <a:t> </a:t>
            </a:r>
            <a:r>
              <a:rPr lang="sr-Latn-RS" i="1" dirty="0" err="1"/>
              <a:t>Interrupts</a:t>
            </a:r>
            <a:endParaRPr i="1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RS" dirty="0">
                <a:solidFill>
                  <a:schemeClr val="lt1"/>
                </a:solidFill>
              </a:rPr>
              <a:t>3</a:t>
            </a:r>
            <a:endParaRPr lang="en" dirty="0">
              <a:solidFill>
                <a:schemeClr val="l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6D4B961-491B-1AA1-E64F-92B0196346A9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4" name="Google Shape;139;p27">
              <a:extLst>
                <a:ext uri="{FF2B5EF4-FFF2-40B4-BE49-F238E27FC236}">
                  <a16:creationId xmlns:a16="http://schemas.microsoft.com/office/drawing/2014/main" id="{CB9FDEC8-60BD-FF16-8A8B-D28D51D7FB2E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" name="Picture 4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F0046967-1FB8-9D5D-500C-E1E923207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A354E434-1D8A-77D3-7125-16AD9D9F2302}"/>
              </a:ext>
            </a:extLst>
          </p:cNvPr>
          <p:cNvSpPr/>
          <p:nvPr/>
        </p:nvSpPr>
        <p:spPr>
          <a:xfrm>
            <a:off x="1750039" y="540000"/>
            <a:ext cx="5643921" cy="406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BA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48CCB95-80BA-3B8C-E0B5-740D29D2BAD6}"/>
              </a:ext>
            </a:extLst>
          </p:cNvPr>
          <p:cNvGrpSpPr/>
          <p:nvPr/>
        </p:nvGrpSpPr>
        <p:grpSpPr>
          <a:xfrm>
            <a:off x="1938501" y="671677"/>
            <a:ext cx="3161643" cy="1941099"/>
            <a:chOff x="1938501" y="671677"/>
            <a:chExt cx="3161643" cy="1941099"/>
          </a:xfrm>
        </p:grpSpPr>
        <p:pic>
          <p:nvPicPr>
            <p:cNvPr id="15" name="Picture 14" descr="A person reading a newspaper&#10;&#10;Description automatically generated">
              <a:extLst>
                <a:ext uri="{FF2B5EF4-FFF2-40B4-BE49-F238E27FC236}">
                  <a16:creationId xmlns:a16="http://schemas.microsoft.com/office/drawing/2014/main" id="{8F5DEABC-6A40-94ED-9E1D-C22FFB836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8501" y="671677"/>
              <a:ext cx="3161643" cy="158082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E670DDD-3824-D36D-DE3B-99365EB2FA12}"/>
                </a:ext>
              </a:extLst>
            </p:cNvPr>
            <p:cNvSpPr txBox="1"/>
            <p:nvPr/>
          </p:nvSpPr>
          <p:spPr>
            <a:xfrm>
              <a:off x="1938501" y="2304999"/>
              <a:ext cx="10626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atamaran Light" panose="020B0604020202020204" charset="0"/>
                  <a:cs typeface="Catamaran Light" panose="020B0604020202020204" charset="0"/>
                </a:rPr>
                <a:t>polling</a:t>
              </a:r>
              <a:endParaRPr lang="sr-Latn-BA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185989-EDDC-E09A-8B43-EDEFFBA86E69}"/>
              </a:ext>
            </a:extLst>
          </p:cNvPr>
          <p:cNvGrpSpPr/>
          <p:nvPr/>
        </p:nvGrpSpPr>
        <p:grpSpPr>
          <a:xfrm>
            <a:off x="4800600" y="2384176"/>
            <a:ext cx="2491791" cy="2177703"/>
            <a:chOff x="5037922" y="2546374"/>
            <a:chExt cx="2254469" cy="2015505"/>
          </a:xfrm>
        </p:grpSpPr>
        <p:pic>
          <p:nvPicPr>
            <p:cNvPr id="13" name="Picture 12" descr="A person reading a book and a delivery person&#10;&#10;Description automatically generated">
              <a:extLst>
                <a:ext uri="{FF2B5EF4-FFF2-40B4-BE49-F238E27FC236}">
                  <a16:creationId xmlns:a16="http://schemas.microsoft.com/office/drawing/2014/main" id="{1527B0D0-C981-4BE6-0A6A-434AF7351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37922" y="2546374"/>
              <a:ext cx="2254469" cy="169085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52A05E-CC75-45BC-3533-7CED641D4D55}"/>
                </a:ext>
              </a:extLst>
            </p:cNvPr>
            <p:cNvSpPr txBox="1"/>
            <p:nvPr/>
          </p:nvSpPr>
          <p:spPr>
            <a:xfrm>
              <a:off x="5037922" y="4254102"/>
              <a:ext cx="10626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atamaran Light" panose="020B0604020202020204" charset="0"/>
                  <a:cs typeface="Catamaran Light" panose="020B0604020202020204" charset="0"/>
                </a:rPr>
                <a:t>interrupts</a:t>
              </a:r>
              <a:endParaRPr lang="sr-Latn-BA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7479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Vrste prekida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lang="sr-Latn-RS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RS" dirty="0">
                <a:solidFill>
                  <a:schemeClr val="lt1"/>
                </a:solidFill>
              </a:rPr>
              <a:t>3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3E3CE-3B4A-4BA1-9B7B-960744120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633" y="474416"/>
            <a:ext cx="6636082" cy="37647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BCFD49A-215B-4973-7AC9-4AD2B023F962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4" name="Google Shape;139;p27">
              <a:extLst>
                <a:ext uri="{FF2B5EF4-FFF2-40B4-BE49-F238E27FC236}">
                  <a16:creationId xmlns:a16="http://schemas.microsoft.com/office/drawing/2014/main" id="{CE94A334-D01A-7C32-8A2D-3D5022721C9C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" name="Picture 4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4E6258E6-2158-CF41-0ACE-EB233318E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0406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Terminologija prekida</a:t>
            </a:r>
            <a:endParaRPr i="1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RS" dirty="0"/>
              <a:t>Maskiranje prekida</a:t>
            </a:r>
          </a:p>
          <a:p>
            <a:pPr marL="628650" lvl="1" indent="-171450">
              <a:spcBef>
                <a:spcPts val="800"/>
              </a:spcBef>
              <a:spcAft>
                <a:spcPts val="800"/>
              </a:spcAft>
            </a:pPr>
            <a:r>
              <a:rPr lang="en-US" dirty="0" err="1"/>
              <a:t>Prekidi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mogu</a:t>
            </a:r>
            <a:r>
              <a:rPr lang="en-US" dirty="0"/>
              <a:t> </a:t>
            </a:r>
            <a:r>
              <a:rPr lang="en-US" dirty="0" err="1"/>
              <a:t>biti</a:t>
            </a:r>
            <a:r>
              <a:rPr lang="en-US" dirty="0"/>
              <a:t> </a:t>
            </a:r>
            <a:r>
              <a:rPr lang="en-US" dirty="0" err="1"/>
              <a:t>konfigurisani</a:t>
            </a:r>
            <a:r>
              <a:rPr lang="en-US" dirty="0"/>
              <a:t> </a:t>
            </a:r>
            <a:r>
              <a:rPr lang="en-US" dirty="0" err="1"/>
              <a:t>tako</a:t>
            </a:r>
            <a:r>
              <a:rPr lang="en-US" dirty="0"/>
              <a:t> da </a:t>
            </a:r>
            <a:r>
              <a:rPr lang="en-US" dirty="0" err="1"/>
              <a:t>budu</a:t>
            </a:r>
            <a:r>
              <a:rPr lang="en-US" dirty="0"/>
              <a:t> </a:t>
            </a:r>
            <a:r>
              <a:rPr lang="en-US" dirty="0" err="1"/>
              <a:t>ignorisani</a:t>
            </a:r>
            <a:r>
              <a:rPr lang="en-US" dirty="0"/>
              <a:t> od </a:t>
            </a:r>
            <a:r>
              <a:rPr lang="en-US" dirty="0" err="1"/>
              <a:t>strane</a:t>
            </a:r>
            <a:r>
              <a:rPr lang="en-US" dirty="0"/>
              <a:t> </a:t>
            </a:r>
            <a:r>
              <a:rPr lang="en-US" dirty="0" err="1"/>
              <a:t>procesora</a:t>
            </a:r>
            <a:r>
              <a:rPr lang="en-US" dirty="0"/>
              <a:t> </a:t>
            </a:r>
            <a:r>
              <a:rPr lang="en-US" dirty="0" err="1"/>
              <a:t>nazivaju</a:t>
            </a:r>
            <a:r>
              <a:rPr lang="en-US" dirty="0"/>
              <a:t> se </a:t>
            </a:r>
            <a:r>
              <a:rPr lang="en-US" dirty="0" err="1"/>
              <a:t>maskirajući</a:t>
            </a:r>
            <a:r>
              <a:rPr lang="en-US" dirty="0"/>
              <a:t> </a:t>
            </a:r>
            <a:r>
              <a:rPr lang="en-US" dirty="0" err="1"/>
              <a:t>prekidi</a:t>
            </a:r>
            <a:r>
              <a:rPr lang="en-US" dirty="0"/>
              <a:t>. </a:t>
            </a:r>
            <a:endParaRPr lang="sr-Latn-RS" dirty="0"/>
          </a:p>
          <a:p>
            <a:pPr marL="628650" lvl="1" indent="-171450">
              <a:spcBef>
                <a:spcPts val="800"/>
              </a:spcBef>
              <a:spcAft>
                <a:spcPts val="800"/>
              </a:spcAft>
            </a:pPr>
            <a:r>
              <a:rPr lang="en-US" dirty="0" err="1"/>
              <a:t>Prekidi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ne </a:t>
            </a:r>
            <a:r>
              <a:rPr lang="en-US" dirty="0" err="1"/>
              <a:t>mogu</a:t>
            </a:r>
            <a:r>
              <a:rPr lang="en-US" dirty="0"/>
              <a:t> da </a:t>
            </a:r>
            <a:r>
              <a:rPr lang="en-US" dirty="0" err="1"/>
              <a:t>budu</a:t>
            </a:r>
            <a:r>
              <a:rPr lang="en-US" dirty="0"/>
              <a:t> </a:t>
            </a:r>
            <a:r>
              <a:rPr lang="en-US" dirty="0" err="1"/>
              <a:t>ignorisani</a:t>
            </a:r>
            <a:r>
              <a:rPr lang="en-US" dirty="0"/>
              <a:t> od </a:t>
            </a:r>
            <a:r>
              <a:rPr lang="en-US" dirty="0" err="1"/>
              <a:t>strane</a:t>
            </a:r>
            <a:r>
              <a:rPr lang="en-US" dirty="0"/>
              <a:t> </a:t>
            </a:r>
            <a:r>
              <a:rPr lang="en-US" dirty="0" err="1"/>
              <a:t>procesora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nemaskirajući</a:t>
            </a:r>
            <a:r>
              <a:rPr lang="en-US" dirty="0"/>
              <a:t> </a:t>
            </a:r>
            <a:r>
              <a:rPr lang="en-US" dirty="0" err="1"/>
              <a:t>prekidi</a:t>
            </a:r>
            <a:r>
              <a:rPr lang="sr-Latn-RS" dirty="0"/>
              <a:t>.</a:t>
            </a:r>
          </a:p>
          <a:p>
            <a:pPr marL="628650" lvl="1" indent="-171450">
              <a:spcBef>
                <a:spcPts val="800"/>
              </a:spcBef>
              <a:spcAft>
                <a:spcPts val="800"/>
              </a:spcAft>
            </a:pPr>
            <a:r>
              <a:rPr lang="en-US" dirty="0" err="1"/>
              <a:t>Maskirajući</a:t>
            </a:r>
            <a:r>
              <a:rPr lang="en-US" dirty="0"/>
              <a:t> </a:t>
            </a:r>
            <a:r>
              <a:rPr lang="en-US" dirty="0" err="1"/>
              <a:t>prekidi</a:t>
            </a:r>
            <a:r>
              <a:rPr lang="en-US" dirty="0"/>
              <a:t> </a:t>
            </a:r>
            <a:r>
              <a:rPr lang="en-US" dirty="0" err="1"/>
              <a:t>moraju</a:t>
            </a:r>
            <a:r>
              <a:rPr lang="en-US" dirty="0"/>
              <a:t> da </a:t>
            </a:r>
            <a:r>
              <a:rPr lang="en-US" dirty="0" err="1"/>
              <a:t>budu</a:t>
            </a:r>
            <a:r>
              <a:rPr lang="en-US" dirty="0"/>
              <a:t> </a:t>
            </a:r>
            <a:r>
              <a:rPr lang="en-US" dirty="0" err="1"/>
              <a:t>uključeni</a:t>
            </a:r>
            <a:r>
              <a:rPr lang="en-US" dirty="0"/>
              <a:t>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RS" dirty="0"/>
              <a:t>Prioritet prekida</a:t>
            </a:r>
          </a:p>
          <a:p>
            <a:pPr marL="628650" lvl="1" indent="-171450">
              <a:spcBef>
                <a:spcPts val="800"/>
              </a:spcBef>
              <a:spcAft>
                <a:spcPts val="800"/>
              </a:spcAft>
            </a:pPr>
            <a:r>
              <a:rPr lang="en-US" dirty="0" err="1"/>
              <a:t>Omogućava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da </a:t>
            </a:r>
            <a:r>
              <a:rPr lang="en-US" dirty="0" err="1"/>
              <a:t>prekide</a:t>
            </a:r>
            <a:r>
              <a:rPr lang="en-US" dirty="0"/>
              <a:t> </a:t>
            </a:r>
            <a:r>
              <a:rPr lang="en-US" dirty="0" err="1"/>
              <a:t>opslužujemo</a:t>
            </a:r>
            <a:r>
              <a:rPr lang="en-US" dirty="0"/>
              <a:t> </a:t>
            </a:r>
            <a:r>
              <a:rPr lang="en-US" dirty="0" err="1"/>
              <a:t>redom</a:t>
            </a:r>
            <a:r>
              <a:rPr lang="en-US" dirty="0"/>
              <a:t> po </a:t>
            </a:r>
            <a:r>
              <a:rPr lang="en-US" dirty="0" err="1"/>
              <a:t>prioritetima</a:t>
            </a:r>
            <a:r>
              <a:rPr lang="en-US" dirty="0"/>
              <a:t> </a:t>
            </a:r>
            <a:r>
              <a:rPr lang="en-US" dirty="0" err="1"/>
              <a:t>kada</a:t>
            </a:r>
            <a:r>
              <a:rPr lang="en-US" dirty="0"/>
              <a:t> se u </a:t>
            </a:r>
            <a:r>
              <a:rPr lang="en-US" dirty="0" err="1"/>
              <a:t>isto</a:t>
            </a:r>
            <a:r>
              <a:rPr lang="en-US" dirty="0"/>
              <a:t> </a:t>
            </a:r>
            <a:r>
              <a:rPr lang="en-US" dirty="0" err="1"/>
              <a:t>vrijeme</a:t>
            </a:r>
            <a:r>
              <a:rPr lang="en-US" dirty="0"/>
              <a:t> </a:t>
            </a:r>
            <a:r>
              <a:rPr lang="en-US" dirty="0" err="1"/>
              <a:t>javi</a:t>
            </a:r>
            <a:r>
              <a:rPr lang="en-US" dirty="0"/>
              <a:t> </a:t>
            </a:r>
            <a:r>
              <a:rPr lang="en-US" dirty="0" err="1"/>
              <a:t>više</a:t>
            </a:r>
            <a:r>
              <a:rPr lang="en-US" dirty="0"/>
              <a:t> </a:t>
            </a:r>
            <a:r>
              <a:rPr lang="en-US" dirty="0" err="1"/>
              <a:t>zahtjeva</a:t>
            </a:r>
            <a:r>
              <a:rPr lang="en-US" dirty="0"/>
              <a:t> za </a:t>
            </a:r>
            <a:r>
              <a:rPr lang="en-US" dirty="0" err="1"/>
              <a:t>prekid</a:t>
            </a:r>
            <a:r>
              <a:rPr lang="en-US" dirty="0"/>
              <a:t>. </a:t>
            </a:r>
            <a:endParaRPr lang="sr-Latn-RS" dirty="0"/>
          </a:p>
          <a:p>
            <a:pPr marL="628650" lvl="1" indent="-171450">
              <a:spcBef>
                <a:spcPts val="800"/>
              </a:spcBef>
              <a:spcAft>
                <a:spcPts val="800"/>
              </a:spcAft>
            </a:pPr>
            <a:r>
              <a:rPr lang="pt-BR" dirty="0"/>
              <a:t>Utiče na gniježđenje prekida (</a:t>
            </a:r>
            <a:r>
              <a:rPr lang="pt-BR" i="1" dirty="0"/>
              <a:t>interrupts nesting</a:t>
            </a:r>
            <a:r>
              <a:rPr lang="pt-BR" dirty="0"/>
              <a:t>). </a:t>
            </a:r>
            <a:endParaRPr lang="sr-Latn-RS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RS" dirty="0">
                <a:solidFill>
                  <a:schemeClr val="lt1"/>
                </a:solidFill>
              </a:rPr>
              <a:t>3</a:t>
            </a:r>
            <a:endParaRPr lang="en" dirty="0">
              <a:solidFill>
                <a:schemeClr val="lt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235C780-900A-627C-7EBF-37389FBEB7D1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3" name="Google Shape;139;p27">
              <a:extLst>
                <a:ext uri="{FF2B5EF4-FFF2-40B4-BE49-F238E27FC236}">
                  <a16:creationId xmlns:a16="http://schemas.microsoft.com/office/drawing/2014/main" id="{00A8E5E3-4D86-7144-F288-C68AD49AAC26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Picture 3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CA80075D-A6FC-EC95-291F-B64318FF5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08637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Terminologija prekida</a:t>
            </a:r>
            <a:endParaRPr i="1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RS" dirty="0" err="1"/>
              <a:t>Prekidna</a:t>
            </a:r>
            <a:r>
              <a:rPr lang="sr-Latn-RS" dirty="0"/>
              <a:t> rutina</a:t>
            </a:r>
          </a:p>
          <a:p>
            <a:pPr marL="628650" lvl="1" indent="-171450">
              <a:spcBef>
                <a:spcPts val="800"/>
              </a:spcBef>
              <a:spcAft>
                <a:spcPts val="800"/>
              </a:spcAft>
            </a:pPr>
            <a:r>
              <a:rPr lang="en-US" i="1" dirty="0"/>
              <a:t>Interrupt Service Routine </a:t>
            </a:r>
            <a:r>
              <a:rPr lang="en-US" dirty="0"/>
              <a:t>(ISR), </a:t>
            </a:r>
            <a:r>
              <a:rPr lang="en-US" i="1" dirty="0"/>
              <a:t>Interrupt Handler</a:t>
            </a:r>
            <a:r>
              <a:rPr lang="en-US" dirty="0"/>
              <a:t>, </a:t>
            </a:r>
            <a:r>
              <a:rPr lang="en-US" i="1" dirty="0"/>
              <a:t>Interrupt Callback </a:t>
            </a:r>
            <a:r>
              <a:rPr lang="en-US" dirty="0"/>
              <a:t>je </a:t>
            </a:r>
            <a:r>
              <a:rPr lang="en-US" dirty="0" err="1"/>
              <a:t>potprogram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funkcija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opslužuje</a:t>
            </a:r>
            <a:r>
              <a:rPr lang="en-US" dirty="0"/>
              <a:t> </a:t>
            </a:r>
            <a:r>
              <a:rPr lang="en-US" dirty="0" err="1"/>
              <a:t>prekid</a:t>
            </a:r>
            <a:r>
              <a:rPr lang="en-US" dirty="0"/>
              <a:t>. </a:t>
            </a:r>
            <a:endParaRPr lang="sr-Latn-RS" dirty="0"/>
          </a:p>
          <a:p>
            <a:pPr marL="171450" indent="-171450">
              <a:spcBef>
                <a:spcPts val="800"/>
              </a:spcBef>
              <a:spcAft>
                <a:spcPts val="800"/>
              </a:spcAft>
            </a:pPr>
            <a:r>
              <a:rPr lang="sr-Latn-RS" i="1" dirty="0" err="1"/>
              <a:t>Interrupt</a:t>
            </a:r>
            <a:r>
              <a:rPr lang="sr-Latn-RS" i="1" dirty="0"/>
              <a:t> </a:t>
            </a:r>
            <a:r>
              <a:rPr lang="sr-Latn-RS" i="1" dirty="0" err="1"/>
              <a:t>Vector</a:t>
            </a:r>
            <a:endParaRPr lang="sr-Latn-RS" i="1" dirty="0"/>
          </a:p>
          <a:p>
            <a:pPr marL="628650" lvl="1" indent="-171450">
              <a:spcBef>
                <a:spcPts val="800"/>
              </a:spcBef>
              <a:spcAft>
                <a:spcPts val="800"/>
              </a:spcAft>
            </a:pPr>
            <a:r>
              <a:rPr lang="sr-Latn-RS" dirty="0"/>
              <a:t>Početna adresa </a:t>
            </a:r>
            <a:r>
              <a:rPr lang="sr-Latn-RS" dirty="0" err="1"/>
              <a:t>prekidne</a:t>
            </a:r>
            <a:r>
              <a:rPr lang="sr-Latn-RS" dirty="0"/>
              <a:t> rutine.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</a:pPr>
            <a:r>
              <a:rPr lang="sr-Latn-RS" i="1" dirty="0" err="1"/>
              <a:t>Interrupt</a:t>
            </a:r>
            <a:r>
              <a:rPr lang="sr-Latn-RS" i="1" dirty="0"/>
              <a:t> </a:t>
            </a:r>
            <a:r>
              <a:rPr lang="sr-Latn-RS" i="1" dirty="0" err="1"/>
              <a:t>Vector</a:t>
            </a:r>
            <a:r>
              <a:rPr lang="sr-Latn-RS" i="1" dirty="0"/>
              <a:t> Table </a:t>
            </a:r>
            <a:r>
              <a:rPr lang="sr-Latn-RS" dirty="0"/>
              <a:t>(IVT)</a:t>
            </a:r>
          </a:p>
          <a:p>
            <a:pPr marL="628650" lvl="1" indent="-171450">
              <a:spcBef>
                <a:spcPts val="800"/>
              </a:spcBef>
              <a:spcAft>
                <a:spcPts val="800"/>
              </a:spcAft>
            </a:pPr>
            <a:r>
              <a:rPr lang="sr-Latn-RS" dirty="0"/>
              <a:t>Tabela koja povezuje </a:t>
            </a:r>
            <a:r>
              <a:rPr lang="sr-Latn-RS" dirty="0" err="1"/>
              <a:t>prekidne</a:t>
            </a:r>
            <a:r>
              <a:rPr lang="sr-Latn-RS" dirty="0"/>
              <a:t> rutine sa </a:t>
            </a:r>
            <a:r>
              <a:rPr lang="sr-Latn-RS" dirty="0" err="1"/>
              <a:t>zahtjevima</a:t>
            </a:r>
            <a:r>
              <a:rPr lang="sr-Latn-RS" dirty="0"/>
              <a:t> za prekid.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</a:pPr>
            <a:r>
              <a:rPr lang="sr-Latn-RS" i="1" dirty="0" err="1"/>
              <a:t>Vectored</a:t>
            </a:r>
            <a:r>
              <a:rPr lang="sr-Latn-RS" i="1" dirty="0"/>
              <a:t> </a:t>
            </a:r>
            <a:r>
              <a:rPr lang="sr-Latn-RS" i="1" dirty="0" err="1"/>
              <a:t>Interrupt</a:t>
            </a:r>
            <a:r>
              <a:rPr lang="sr-Latn-RS" i="1" dirty="0"/>
              <a:t> </a:t>
            </a:r>
            <a:r>
              <a:rPr lang="sr-Latn-RS" i="1" dirty="0" err="1"/>
              <a:t>Controller</a:t>
            </a:r>
            <a:r>
              <a:rPr lang="sr-Latn-RS" i="1" dirty="0"/>
              <a:t> </a:t>
            </a:r>
            <a:r>
              <a:rPr lang="sr-Latn-RS" dirty="0"/>
              <a:t>(VIC)</a:t>
            </a:r>
          </a:p>
          <a:p>
            <a:pPr marL="628650" lvl="1" indent="-171450">
              <a:spcBef>
                <a:spcPts val="800"/>
              </a:spcBef>
              <a:spcAft>
                <a:spcPts val="800"/>
              </a:spcAft>
            </a:pPr>
            <a:r>
              <a:rPr lang="sr-Latn-RS" dirty="0"/>
              <a:t>Kontroliše prekide i </a:t>
            </a:r>
            <a:r>
              <a:rPr lang="sr-Latn-RS" dirty="0" err="1"/>
              <a:t>zahtjeve</a:t>
            </a:r>
            <a:r>
              <a:rPr lang="sr-Latn-RS" dirty="0"/>
              <a:t> </a:t>
            </a:r>
            <a:r>
              <a:rPr lang="sr-Latn-RS" dirty="0" err="1"/>
              <a:t>prosljeđuje</a:t>
            </a:r>
            <a:r>
              <a:rPr lang="sr-Latn-RS" dirty="0"/>
              <a:t> procesoru.</a:t>
            </a:r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RS" dirty="0">
                <a:solidFill>
                  <a:schemeClr val="lt1"/>
                </a:solidFill>
              </a:rPr>
              <a:t>3</a:t>
            </a:r>
            <a:endParaRPr lang="en" dirty="0">
              <a:solidFill>
                <a:schemeClr val="lt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9D2E30-FB60-2A0C-4062-79A2734A7344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3" name="Google Shape;139;p27">
              <a:extLst>
                <a:ext uri="{FF2B5EF4-FFF2-40B4-BE49-F238E27FC236}">
                  <a16:creationId xmlns:a16="http://schemas.microsoft.com/office/drawing/2014/main" id="{5E983729-0717-1888-6DF1-29E594295A27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Picture 3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07EF308C-B18A-3CE7-3625-832BFE434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24127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EB8FC9-3A68-495D-BC25-014087D25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053" y="2073636"/>
            <a:ext cx="4839293" cy="1640095"/>
          </a:xfrm>
          <a:prstGeom prst="rect">
            <a:avLst/>
          </a:prstGeom>
        </p:spPr>
      </p:pic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Tok izvršavanja</a:t>
            </a:r>
            <a:endParaRPr i="1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Čuvanje</a:t>
            </a:r>
            <a:r>
              <a:rPr lang="en-US" dirty="0"/>
              <a:t> </a:t>
            </a:r>
            <a:r>
              <a:rPr lang="en-US" dirty="0" err="1"/>
              <a:t>trenutnog</a:t>
            </a:r>
            <a:r>
              <a:rPr lang="en-US" dirty="0"/>
              <a:t> </a:t>
            </a:r>
            <a:r>
              <a:rPr lang="en-US" dirty="0" err="1"/>
              <a:t>konteksta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stek</a:t>
            </a:r>
            <a:r>
              <a:rPr lang="en-US" dirty="0"/>
              <a:t> (PC, CPU status, </a:t>
            </a:r>
            <a:r>
              <a:rPr lang="en-US" dirty="0" err="1"/>
              <a:t>registri</a:t>
            </a:r>
            <a:r>
              <a:rPr lang="en-US" dirty="0"/>
              <a:t>, ...).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nn-NO" dirty="0"/>
              <a:t>Identifikacija prekida i proračun adrese prekidne rutine.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Izvršavanje</a:t>
            </a:r>
            <a:r>
              <a:rPr lang="en-US" dirty="0"/>
              <a:t> </a:t>
            </a:r>
            <a:r>
              <a:rPr lang="en-US" dirty="0" err="1"/>
              <a:t>prekidne</a:t>
            </a:r>
            <a:r>
              <a:rPr lang="en-US" dirty="0"/>
              <a:t> </a:t>
            </a:r>
            <a:r>
              <a:rPr lang="en-US" dirty="0" err="1"/>
              <a:t>rutine</a:t>
            </a:r>
            <a:r>
              <a:rPr lang="en-US" dirty="0"/>
              <a:t>. 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nn-NO" dirty="0"/>
              <a:t>Vraćanje sačuvanog konteksta sa steka.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Nastavljanje</a:t>
            </a:r>
            <a:r>
              <a:rPr lang="en-US" dirty="0"/>
              <a:t> </a:t>
            </a:r>
            <a:r>
              <a:rPr lang="en-US" dirty="0" err="1"/>
              <a:t>prekinutog</a:t>
            </a:r>
            <a:r>
              <a:rPr lang="en-US" dirty="0"/>
              <a:t> </a:t>
            </a:r>
            <a:r>
              <a:rPr lang="en-US" dirty="0" err="1"/>
              <a:t>programa</a:t>
            </a:r>
            <a:r>
              <a:rPr lang="en-US" dirty="0"/>
              <a:t>. </a:t>
            </a:r>
            <a:endParaRPr lang="sr-Latn-RS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RS" dirty="0">
                <a:solidFill>
                  <a:schemeClr val="lt1"/>
                </a:solidFill>
              </a:rPr>
              <a:t>3</a:t>
            </a:r>
            <a:endParaRPr lang="en" dirty="0">
              <a:solidFill>
                <a:schemeClr val="l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4C9BED-8361-5CC5-5A58-2F7EED458F4F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4" name="Google Shape;139;p27">
              <a:extLst>
                <a:ext uri="{FF2B5EF4-FFF2-40B4-BE49-F238E27FC236}">
                  <a16:creationId xmlns:a16="http://schemas.microsoft.com/office/drawing/2014/main" id="{8485F162-4168-8D5B-BD18-60F9C1D33BBB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" name="Picture 4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D1BEB16E-987C-DE1D-4A6D-41A5FE9FD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16126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i="1" dirty="0" err="1"/>
              <a:t>Nested</a:t>
            </a:r>
            <a:r>
              <a:rPr lang="sr-Latn-RS" i="1" dirty="0"/>
              <a:t> </a:t>
            </a:r>
            <a:r>
              <a:rPr lang="sr-Latn-RS" i="1" dirty="0" err="1"/>
              <a:t>Interrupt</a:t>
            </a:r>
            <a:r>
              <a:rPr lang="sr-Latn-RS" i="1" dirty="0"/>
              <a:t> </a:t>
            </a:r>
            <a:r>
              <a:rPr lang="sr-Latn-RS" i="1" dirty="0" err="1"/>
              <a:t>Vectored</a:t>
            </a:r>
            <a:r>
              <a:rPr lang="sr-Latn-RS" i="1" dirty="0"/>
              <a:t> </a:t>
            </a:r>
            <a:r>
              <a:rPr lang="sr-Latn-RS" i="1" dirty="0" err="1"/>
              <a:t>Controller</a:t>
            </a:r>
            <a:r>
              <a:rPr lang="sr-Latn-RS" i="1" dirty="0"/>
              <a:t> </a:t>
            </a:r>
            <a:r>
              <a:rPr lang="sr-Latn-RS" dirty="0"/>
              <a:t>- NVIC</a:t>
            </a:r>
            <a:endParaRPr i="1"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lang="sr-Latn-RS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RS" dirty="0">
                <a:solidFill>
                  <a:schemeClr val="lt1"/>
                </a:solidFill>
              </a:rPr>
              <a:t>3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5C5C2D-818A-421F-8657-D71C70794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658" y="483358"/>
            <a:ext cx="5604683" cy="377298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C84D4FF-8603-CA04-D58A-DD48518C12C9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4" name="Google Shape;139;p27">
              <a:extLst>
                <a:ext uri="{FF2B5EF4-FFF2-40B4-BE49-F238E27FC236}">
                  <a16:creationId xmlns:a16="http://schemas.microsoft.com/office/drawing/2014/main" id="{ACFC7944-78D1-D288-7377-F48C9E5EE789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" name="Picture 4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C11C3832-96BC-B502-A162-3006E87FE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3855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546457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 err="1"/>
              <a:t>Mikrokontroleri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663037" cy="40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RS" sz="1200" dirty="0"/>
              <a:t>U literaturi se skraćeno označavaju sa MCU ili </a:t>
            </a:r>
            <a:r>
              <a:rPr lang="sr-Latn-RS" sz="1200" dirty="0" err="1"/>
              <a:t>uC</a:t>
            </a:r>
            <a:r>
              <a:rPr lang="sr-Latn-RS" sz="1200" dirty="0"/>
              <a:t>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RS" sz="1200" dirty="0" err="1"/>
              <a:t>Mikrokontroler</a:t>
            </a:r>
            <a:r>
              <a:rPr lang="sr-Latn-RS" sz="1200" dirty="0"/>
              <a:t> predstavlja kompletan računar na jednom čipu.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RS" sz="1200" dirty="0"/>
              <a:t>Po ugledu na opšte desktop računare</a:t>
            </a:r>
            <a:r>
              <a:rPr lang="sr-Latn-RS" dirty="0"/>
              <a:t>, </a:t>
            </a:r>
            <a:r>
              <a:rPr lang="sr-Latn-RS" dirty="0" err="1"/>
              <a:t>mikrokontroleri</a:t>
            </a:r>
            <a:r>
              <a:rPr lang="sr-Latn-RS" dirty="0"/>
              <a:t> imaju CPU, memoriju, ulazno/izlaze interfejse i mnoštvo drugih periferija – sve u jednom čipu.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RS" sz="1200" dirty="0"/>
              <a:t>Odlikuje ih mala veličina</a:t>
            </a:r>
            <a:r>
              <a:rPr lang="sr-Latn-RS" dirty="0"/>
              <a:t>, potrošnja i </a:t>
            </a:r>
            <a:r>
              <a:rPr lang="sr-Latn-RS" dirty="0" err="1"/>
              <a:t>cijena</a:t>
            </a:r>
            <a:r>
              <a:rPr lang="sr-Latn-RS" dirty="0"/>
              <a:t>.</a:t>
            </a:r>
            <a:endParaRPr lang="sr-Latn-BA" sz="1200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0E1D0C-0331-508C-2064-921C72A0EA36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3" name="Google Shape;139;p27">
              <a:extLst>
                <a:ext uri="{FF2B5EF4-FFF2-40B4-BE49-F238E27FC236}">
                  <a16:creationId xmlns:a16="http://schemas.microsoft.com/office/drawing/2014/main" id="{D9E00065-8796-B39A-09BF-703C082419DB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Picture 3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946F61FB-4C8F-9EB7-D8F9-67530F8BF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77731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Konfiguracija prekida u softveru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it-IT" dirty="0"/>
              <a:t>Konfiguracija periferije tako da može generisati prekid.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s-ES" dirty="0" err="1"/>
              <a:t>Podešavanje</a:t>
            </a:r>
            <a:r>
              <a:rPr lang="es-ES" dirty="0"/>
              <a:t> </a:t>
            </a:r>
            <a:r>
              <a:rPr lang="es-ES" dirty="0" err="1"/>
              <a:t>prioriteta</a:t>
            </a:r>
            <a:r>
              <a:rPr lang="es-ES" dirty="0"/>
              <a:t> </a:t>
            </a:r>
            <a:r>
              <a:rPr lang="es-ES" dirty="0" err="1"/>
              <a:t>prekida</a:t>
            </a:r>
            <a:r>
              <a:rPr lang="es-ES" dirty="0"/>
              <a:t> u </a:t>
            </a:r>
            <a:r>
              <a:rPr lang="es-ES" i="1" dirty="0" err="1"/>
              <a:t>Interrupt</a:t>
            </a:r>
            <a:r>
              <a:rPr lang="es-ES" i="1" dirty="0"/>
              <a:t> </a:t>
            </a:r>
            <a:r>
              <a:rPr lang="es-ES" i="1" dirty="0" err="1"/>
              <a:t>Controller</a:t>
            </a:r>
            <a:r>
              <a:rPr lang="es-ES" dirty="0"/>
              <a:t>-u.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Dozvoljavanje</a:t>
            </a:r>
            <a:r>
              <a:rPr lang="en-US" dirty="0"/>
              <a:t> </a:t>
            </a:r>
            <a:r>
              <a:rPr lang="en-US" dirty="0" err="1"/>
              <a:t>prekida</a:t>
            </a:r>
            <a:r>
              <a:rPr lang="en-US" dirty="0"/>
              <a:t> u </a:t>
            </a:r>
            <a:r>
              <a:rPr lang="en-US" i="1" dirty="0"/>
              <a:t>Interrupt Controller</a:t>
            </a:r>
            <a:r>
              <a:rPr lang="en-US" dirty="0"/>
              <a:t>-u. 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Implementacija</a:t>
            </a:r>
            <a:r>
              <a:rPr lang="en-US" dirty="0"/>
              <a:t> </a:t>
            </a:r>
            <a:r>
              <a:rPr lang="en-US" dirty="0" err="1"/>
              <a:t>prekidne</a:t>
            </a:r>
            <a:r>
              <a:rPr lang="en-US" dirty="0"/>
              <a:t> </a:t>
            </a:r>
            <a:r>
              <a:rPr lang="en-US" dirty="0" err="1"/>
              <a:t>rutine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poslovima</a:t>
            </a:r>
            <a:r>
              <a:rPr lang="en-US" dirty="0"/>
              <a:t>:</a:t>
            </a:r>
            <a:endParaRPr lang="sr-Latn-RS" dirty="0"/>
          </a:p>
          <a:p>
            <a:pPr marL="628650" lvl="1" indent="-171450">
              <a:spcBef>
                <a:spcPts val="800"/>
              </a:spcBef>
              <a:spcAft>
                <a:spcPts val="800"/>
              </a:spcAft>
            </a:pPr>
            <a:r>
              <a:rPr lang="en-US" dirty="0" err="1"/>
              <a:t>Čišćenje</a:t>
            </a:r>
            <a:r>
              <a:rPr lang="en-US" dirty="0"/>
              <a:t> </a:t>
            </a:r>
            <a:r>
              <a:rPr lang="en-US" dirty="0" err="1"/>
              <a:t>zahtjeva</a:t>
            </a:r>
            <a:r>
              <a:rPr lang="en-US" dirty="0"/>
              <a:t> za </a:t>
            </a:r>
            <a:r>
              <a:rPr lang="en-US" dirty="0" err="1"/>
              <a:t>prekid</a:t>
            </a:r>
            <a:endParaRPr lang="sr-Latn-RS" dirty="0"/>
          </a:p>
          <a:p>
            <a:pPr marL="628650" lvl="1" indent="-171450">
              <a:spcBef>
                <a:spcPts val="800"/>
              </a:spcBef>
              <a:spcAft>
                <a:spcPts val="800"/>
              </a:spcAft>
            </a:pPr>
            <a:r>
              <a:rPr lang="en-US" dirty="0" err="1"/>
              <a:t>Obavljanje</a:t>
            </a:r>
            <a:r>
              <a:rPr lang="en-US" dirty="0"/>
              <a:t> </a:t>
            </a:r>
            <a:r>
              <a:rPr lang="en-US" dirty="0" err="1"/>
              <a:t>kratkih</a:t>
            </a:r>
            <a:r>
              <a:rPr lang="en-US" dirty="0"/>
              <a:t> </a:t>
            </a:r>
            <a:r>
              <a:rPr lang="en-US" dirty="0" err="1"/>
              <a:t>poslova</a:t>
            </a:r>
            <a:r>
              <a:rPr lang="en-US" dirty="0"/>
              <a:t>, </a:t>
            </a:r>
            <a:r>
              <a:rPr lang="en-US" dirty="0" err="1"/>
              <a:t>često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</a:t>
            </a:r>
            <a:r>
              <a:rPr lang="en-US" dirty="0" err="1"/>
              <a:t>setovanje</a:t>
            </a:r>
            <a:r>
              <a:rPr lang="en-US" dirty="0"/>
              <a:t> </a:t>
            </a:r>
            <a:r>
              <a:rPr lang="en-US" dirty="0" err="1"/>
              <a:t>softverskih</a:t>
            </a:r>
            <a:r>
              <a:rPr lang="en-US" dirty="0"/>
              <a:t> </a:t>
            </a:r>
            <a:r>
              <a:rPr lang="en-US" dirty="0" err="1"/>
              <a:t>flegova</a:t>
            </a:r>
            <a:endParaRPr lang="sr-Latn-RS" dirty="0"/>
          </a:p>
          <a:p>
            <a:pPr marL="628650" lvl="1" indent="-171450">
              <a:spcBef>
                <a:spcPts val="800"/>
              </a:spcBef>
              <a:spcAft>
                <a:spcPts val="800"/>
              </a:spcAft>
            </a:pPr>
            <a:r>
              <a:rPr lang="en-US" dirty="0" err="1"/>
              <a:t>Povratak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prekidne</a:t>
            </a:r>
            <a:r>
              <a:rPr lang="en-US" dirty="0"/>
              <a:t> </a:t>
            </a:r>
            <a:r>
              <a:rPr lang="en-US" dirty="0" err="1"/>
              <a:t>rutine</a:t>
            </a:r>
            <a:endParaRPr lang="sr-Latn-RS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RS" dirty="0">
                <a:solidFill>
                  <a:schemeClr val="lt1"/>
                </a:solidFill>
              </a:rPr>
              <a:t>3</a:t>
            </a:r>
            <a:endParaRPr lang="en" dirty="0">
              <a:solidFill>
                <a:schemeClr val="lt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4C0457-7304-4707-C3F2-66A69884B553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3" name="Google Shape;139;p27">
              <a:extLst>
                <a:ext uri="{FF2B5EF4-FFF2-40B4-BE49-F238E27FC236}">
                  <a16:creationId xmlns:a16="http://schemas.microsoft.com/office/drawing/2014/main" id="{A0B6BA9D-830B-6F3F-DDAC-53F654AA2438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Picture 3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34F0DAFD-8EE7-2D37-A4E4-AFD27953C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90215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Stanje prekida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RS" dirty="0"/>
              <a:t>Neaktivan </a:t>
            </a:r>
            <a:r>
              <a:rPr lang="it-IT" dirty="0"/>
              <a:t>prekid.</a:t>
            </a:r>
            <a:endParaRPr lang="sr-Latn-RS" dirty="0"/>
          </a:p>
          <a:p>
            <a:pPr marL="628650" lvl="1" indent="-171450">
              <a:spcBef>
                <a:spcPts val="0"/>
              </a:spcBef>
              <a:spcAft>
                <a:spcPts val="800"/>
              </a:spcAft>
            </a:pPr>
            <a:r>
              <a:rPr lang="sr-Latn-RS" dirty="0"/>
              <a:t>Normalno stanje programa.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RS" dirty="0"/>
              <a:t>Čekanje (</a:t>
            </a:r>
            <a:r>
              <a:rPr lang="sr-Latn-RS" i="1" dirty="0" err="1"/>
              <a:t>pending</a:t>
            </a:r>
            <a:r>
              <a:rPr lang="sr-Latn-RS" dirty="0"/>
              <a:t>)</a:t>
            </a:r>
          </a:p>
          <a:p>
            <a:pPr marL="628650" lvl="1" indent="-171450">
              <a:spcBef>
                <a:spcPts val="0"/>
              </a:spcBef>
              <a:spcAft>
                <a:spcPts val="800"/>
              </a:spcAft>
            </a:pPr>
            <a:r>
              <a:rPr lang="sr-Latn-RS" dirty="0"/>
              <a:t>Prekid se desio i čeka se na njegovo opsluživanje.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RS" dirty="0"/>
              <a:t>Aktivan</a:t>
            </a:r>
          </a:p>
          <a:p>
            <a:pPr marL="628650" lvl="1" indent="-171450">
              <a:spcBef>
                <a:spcPts val="0"/>
              </a:spcBef>
              <a:spcAft>
                <a:spcPts val="800"/>
              </a:spcAft>
            </a:pPr>
            <a:r>
              <a:rPr lang="sr-Latn-RS" dirty="0"/>
              <a:t>Prekid se trenutno opslužuje.</a:t>
            </a:r>
          </a:p>
          <a:p>
            <a:pPr marL="628650" lvl="1" indent="-171450">
              <a:spcBef>
                <a:spcPts val="0"/>
              </a:spcBef>
              <a:spcAft>
                <a:spcPts val="800"/>
              </a:spcAft>
            </a:pPr>
            <a:r>
              <a:rPr lang="en-US" dirty="0" err="1"/>
              <a:t>Ukoliko</a:t>
            </a:r>
            <a:r>
              <a:rPr lang="en-US" dirty="0"/>
              <a:t> </a:t>
            </a:r>
            <a:r>
              <a:rPr lang="en-US" dirty="0" err="1"/>
              <a:t>prekid</a:t>
            </a:r>
            <a:r>
              <a:rPr lang="en-US" dirty="0"/>
              <a:t> </a:t>
            </a:r>
            <a:r>
              <a:rPr lang="en-US" dirty="0" err="1"/>
              <a:t>većeg</a:t>
            </a:r>
            <a:r>
              <a:rPr lang="en-US" dirty="0"/>
              <a:t> </a:t>
            </a:r>
            <a:r>
              <a:rPr lang="en-US" dirty="0" err="1"/>
              <a:t>prioriteta</a:t>
            </a:r>
            <a:r>
              <a:rPr lang="en-US" dirty="0"/>
              <a:t> </a:t>
            </a:r>
            <a:r>
              <a:rPr lang="en-US" dirty="0" err="1"/>
              <a:t>prekine</a:t>
            </a:r>
            <a:r>
              <a:rPr lang="en-US" dirty="0"/>
              <a:t> </a:t>
            </a:r>
            <a:r>
              <a:rPr lang="en-US" dirty="0" err="1"/>
              <a:t>aktivan</a:t>
            </a:r>
            <a:r>
              <a:rPr lang="en-US" dirty="0"/>
              <a:t> </a:t>
            </a:r>
            <a:r>
              <a:rPr lang="en-US" dirty="0" err="1"/>
              <a:t>prekid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nastavi</a:t>
            </a:r>
            <a:r>
              <a:rPr lang="en-US" dirty="0"/>
              <a:t> se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opsluživanjem</a:t>
            </a:r>
            <a:r>
              <a:rPr lang="en-US" dirty="0"/>
              <a:t> </a:t>
            </a:r>
            <a:r>
              <a:rPr lang="en-US" dirty="0" err="1"/>
              <a:t>novog</a:t>
            </a:r>
            <a:r>
              <a:rPr lang="en-US" dirty="0"/>
              <a:t> </a:t>
            </a:r>
            <a:r>
              <a:rPr lang="en-US" dirty="0" err="1"/>
              <a:t>prekida</a:t>
            </a:r>
            <a:r>
              <a:rPr lang="en-US" dirty="0"/>
              <a:t> to </a:t>
            </a:r>
            <a:r>
              <a:rPr lang="en-US" dirty="0" err="1"/>
              <a:t>znači</a:t>
            </a:r>
            <a:r>
              <a:rPr lang="en-US" dirty="0"/>
              <a:t> da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oba</a:t>
            </a:r>
            <a:r>
              <a:rPr lang="en-US" dirty="0"/>
              <a:t> u </a:t>
            </a:r>
            <a:r>
              <a:rPr lang="en-US" dirty="0" err="1"/>
              <a:t>aktivnom</a:t>
            </a:r>
            <a:r>
              <a:rPr lang="en-US" dirty="0"/>
              <a:t> </a:t>
            </a:r>
            <a:r>
              <a:rPr lang="en-US" dirty="0" err="1"/>
              <a:t>stanju</a:t>
            </a:r>
            <a:r>
              <a:rPr lang="en-US" dirty="0"/>
              <a:t>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RS" dirty="0"/>
              <a:t>Aktivan i na čekanju</a:t>
            </a:r>
          </a:p>
          <a:p>
            <a:pPr marL="628650" lvl="1" indent="-171450">
              <a:spcBef>
                <a:spcPts val="0"/>
              </a:spcBef>
              <a:spcAft>
                <a:spcPts val="800"/>
              </a:spcAft>
            </a:pPr>
            <a:r>
              <a:rPr lang="en-US" dirty="0" err="1"/>
              <a:t>Ukoliko</a:t>
            </a:r>
            <a:r>
              <a:rPr lang="en-US" dirty="0"/>
              <a:t> se u </a:t>
            </a:r>
            <a:r>
              <a:rPr lang="en-US" dirty="0" err="1"/>
              <a:t>trenutku</a:t>
            </a:r>
            <a:r>
              <a:rPr lang="en-US" dirty="0"/>
              <a:t> </a:t>
            </a:r>
            <a:r>
              <a:rPr lang="en-US" dirty="0" err="1"/>
              <a:t>opsluživanja</a:t>
            </a:r>
            <a:r>
              <a:rPr lang="en-US" dirty="0"/>
              <a:t> desi </a:t>
            </a:r>
            <a:r>
              <a:rPr lang="en-US" dirty="0" err="1"/>
              <a:t>prekid</a:t>
            </a:r>
            <a:r>
              <a:rPr lang="en-US" dirty="0"/>
              <a:t> </a:t>
            </a:r>
            <a:r>
              <a:rPr lang="en-US" dirty="0" err="1"/>
              <a:t>istog</a:t>
            </a:r>
            <a:r>
              <a:rPr lang="en-US" dirty="0"/>
              <a:t> </a:t>
            </a:r>
            <a:r>
              <a:rPr lang="en-US" dirty="0" err="1"/>
              <a:t>izvora</a:t>
            </a:r>
            <a:r>
              <a:rPr lang="sr-Latn-RS" dirty="0"/>
              <a:t>.</a:t>
            </a:r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RS" dirty="0">
                <a:solidFill>
                  <a:schemeClr val="lt1"/>
                </a:solidFill>
              </a:rPr>
              <a:t>3</a:t>
            </a:r>
            <a:endParaRPr lang="en" dirty="0">
              <a:solidFill>
                <a:schemeClr val="lt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A15D86-5E6F-C9A6-D08B-114C42FA20C8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3" name="Google Shape;139;p27">
              <a:extLst>
                <a:ext uri="{FF2B5EF4-FFF2-40B4-BE49-F238E27FC236}">
                  <a16:creationId xmlns:a16="http://schemas.microsoft.com/office/drawing/2014/main" id="{EB1C3D15-D4F4-54D5-583F-B0E115E07145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Picture 3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34431494-C779-8BBA-31A6-8C0BA9402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47781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Uvod u </a:t>
            </a:r>
            <a:r>
              <a:rPr lang="sr-Latn-RS" dirty="0" err="1"/>
              <a:t>tajmere</a:t>
            </a:r>
            <a:r>
              <a:rPr lang="sr-Latn-RS" dirty="0"/>
              <a:t> i brojače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pl-PL" dirty="0"/>
              <a:t>Tajmer je jedna od osnovnih periferija zajednička za sve mikrokontrolere.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Tajmer</a:t>
            </a:r>
            <a:r>
              <a:rPr lang="en-US" dirty="0"/>
              <a:t> je </a:t>
            </a:r>
            <a:r>
              <a:rPr lang="en-US" dirty="0" err="1"/>
              <a:t>baziran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osnovnom</a:t>
            </a:r>
            <a:r>
              <a:rPr lang="en-US" dirty="0"/>
              <a:t> </a:t>
            </a:r>
            <a:r>
              <a:rPr lang="en-US" dirty="0" err="1"/>
              <a:t>binarnom</a:t>
            </a:r>
            <a:r>
              <a:rPr lang="en-US" dirty="0"/>
              <a:t> </a:t>
            </a:r>
            <a:r>
              <a:rPr lang="en-US" dirty="0" err="1"/>
              <a:t>brojaču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poboljšane</a:t>
            </a:r>
            <a:r>
              <a:rPr lang="en-US" dirty="0"/>
              <a:t> </a:t>
            </a:r>
            <a:r>
              <a:rPr lang="en-US" dirty="0" err="1"/>
              <a:t>mogućnosti</a:t>
            </a:r>
            <a:r>
              <a:rPr lang="en-US" dirty="0"/>
              <a:t>: </a:t>
            </a:r>
            <a:endParaRPr lang="sr-Latn-RS" dirty="0"/>
          </a:p>
          <a:p>
            <a:pPr marL="628650" lvl="1" indent="-171450">
              <a:spcBef>
                <a:spcPts val="800"/>
              </a:spcBef>
              <a:spcAft>
                <a:spcPts val="800"/>
              </a:spcAft>
            </a:pPr>
            <a:r>
              <a:rPr lang="en-US" dirty="0" err="1"/>
              <a:t>Mikrokontroler</a:t>
            </a:r>
            <a:r>
              <a:rPr lang="en-US" dirty="0"/>
              <a:t> </a:t>
            </a:r>
            <a:r>
              <a:rPr lang="en-US" dirty="0" err="1"/>
              <a:t>može</a:t>
            </a:r>
            <a:r>
              <a:rPr lang="en-US" dirty="0"/>
              <a:t> da </a:t>
            </a:r>
            <a:r>
              <a:rPr lang="en-US" dirty="0" err="1"/>
              <a:t>čita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da </a:t>
            </a:r>
            <a:r>
              <a:rPr lang="en-US" dirty="0" err="1"/>
              <a:t>mijenja</a:t>
            </a:r>
            <a:r>
              <a:rPr lang="en-US" dirty="0"/>
              <a:t> </a:t>
            </a:r>
            <a:r>
              <a:rPr lang="en-US" dirty="0" err="1"/>
              <a:t>vrijednost</a:t>
            </a:r>
            <a:r>
              <a:rPr lang="en-US" dirty="0"/>
              <a:t> </a:t>
            </a:r>
            <a:r>
              <a:rPr lang="en-US" dirty="0" err="1"/>
              <a:t>brojača</a:t>
            </a:r>
            <a:r>
              <a:rPr lang="en-US" dirty="0"/>
              <a:t>. </a:t>
            </a:r>
            <a:endParaRPr lang="sr-Latn-RS" dirty="0"/>
          </a:p>
          <a:p>
            <a:pPr marL="628650" lvl="1" indent="-171450">
              <a:spcBef>
                <a:spcPts val="800"/>
              </a:spcBef>
              <a:spcAft>
                <a:spcPts val="800"/>
              </a:spcAft>
            </a:pPr>
            <a:r>
              <a:rPr lang="en-US" dirty="0" err="1"/>
              <a:t>Tajmer</a:t>
            </a:r>
            <a:r>
              <a:rPr lang="en-US" dirty="0"/>
              <a:t> </a:t>
            </a:r>
            <a:r>
              <a:rPr lang="en-US" dirty="0" err="1"/>
              <a:t>može</a:t>
            </a:r>
            <a:r>
              <a:rPr lang="en-US" dirty="0"/>
              <a:t> da </a:t>
            </a:r>
            <a:r>
              <a:rPr lang="en-US" dirty="0" err="1"/>
              <a:t>broji</a:t>
            </a:r>
            <a:r>
              <a:rPr lang="en-US" dirty="0"/>
              <a:t> </a:t>
            </a:r>
            <a:r>
              <a:rPr lang="en-US" dirty="0" err="1"/>
              <a:t>unaprijed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unazad</a:t>
            </a:r>
            <a:r>
              <a:rPr lang="en-US" dirty="0"/>
              <a:t> (</a:t>
            </a:r>
            <a:r>
              <a:rPr lang="en-US" i="1" dirty="0"/>
              <a:t>up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i="1" dirty="0"/>
              <a:t>down</a:t>
            </a:r>
            <a:r>
              <a:rPr lang="en-US" dirty="0"/>
              <a:t>)</a:t>
            </a:r>
            <a:r>
              <a:rPr lang="sr-Latn-RS" dirty="0"/>
              <a:t>.</a:t>
            </a:r>
          </a:p>
          <a:p>
            <a:pPr marL="628650" lvl="1" indent="-171450">
              <a:spcBef>
                <a:spcPts val="800"/>
              </a:spcBef>
              <a:spcAft>
                <a:spcPts val="800"/>
              </a:spcAft>
            </a:pPr>
            <a:r>
              <a:rPr lang="en-US" dirty="0" err="1"/>
              <a:t>Može</a:t>
            </a:r>
            <a:r>
              <a:rPr lang="en-US" dirty="0"/>
              <a:t> da se </a:t>
            </a:r>
            <a:r>
              <a:rPr lang="en-US" dirty="0" err="1"/>
              <a:t>vrši</a:t>
            </a:r>
            <a:r>
              <a:rPr lang="en-US" dirty="0"/>
              <a:t> </a:t>
            </a:r>
            <a:r>
              <a:rPr lang="en-US" dirty="0" err="1"/>
              <a:t>selekcija</a:t>
            </a:r>
            <a:r>
              <a:rPr lang="en-US" dirty="0"/>
              <a:t> </a:t>
            </a:r>
            <a:r>
              <a:rPr lang="en-US" dirty="0" err="1"/>
              <a:t>izvora</a:t>
            </a:r>
            <a:r>
              <a:rPr lang="en-US" dirty="0"/>
              <a:t> </a:t>
            </a:r>
            <a:r>
              <a:rPr lang="en-US" i="1" dirty="0"/>
              <a:t>clock</a:t>
            </a:r>
            <a:r>
              <a:rPr lang="en-US" dirty="0"/>
              <a:t>-a.</a:t>
            </a:r>
            <a:endParaRPr lang="sr-Latn-RS" dirty="0"/>
          </a:p>
          <a:p>
            <a:pPr marL="628650" lvl="1" indent="-171450">
              <a:spcBef>
                <a:spcPts val="800"/>
              </a:spcBef>
              <a:spcAft>
                <a:spcPts val="800"/>
              </a:spcAft>
            </a:pPr>
            <a:r>
              <a:rPr lang="pt-BR" dirty="0"/>
              <a:t>Može da mu se podešava </a:t>
            </a:r>
            <a:r>
              <a:rPr lang="pt-BR" i="1" dirty="0"/>
              <a:t>prescaler</a:t>
            </a:r>
            <a:r>
              <a:rPr lang="pt-BR" dirty="0"/>
              <a:t>.</a:t>
            </a:r>
            <a:endParaRPr lang="sr-Latn-RS" dirty="0"/>
          </a:p>
          <a:p>
            <a:pPr marL="628650" lvl="1" indent="-171450">
              <a:spcBef>
                <a:spcPts val="800"/>
              </a:spcBef>
              <a:spcAft>
                <a:spcPts val="800"/>
              </a:spcAft>
            </a:pPr>
            <a:r>
              <a:rPr lang="en-US" dirty="0" err="1"/>
              <a:t>Može</a:t>
            </a:r>
            <a:r>
              <a:rPr lang="en-US" dirty="0"/>
              <a:t> da </a:t>
            </a:r>
            <a:r>
              <a:rPr lang="en-US" dirty="0" err="1"/>
              <a:t>radi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brojač</a:t>
            </a:r>
            <a:r>
              <a:rPr lang="en-US" dirty="0"/>
              <a:t> </a:t>
            </a:r>
            <a:r>
              <a:rPr lang="en-US" dirty="0" err="1"/>
              <a:t>asinhronih</a:t>
            </a:r>
            <a:r>
              <a:rPr lang="en-US" dirty="0"/>
              <a:t> </a:t>
            </a:r>
            <a:r>
              <a:rPr lang="en-US" dirty="0" err="1"/>
              <a:t>događaja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da </a:t>
            </a:r>
            <a:r>
              <a:rPr lang="en-US" dirty="0" err="1"/>
              <a:t>radi</a:t>
            </a:r>
            <a:r>
              <a:rPr lang="en-US" dirty="0"/>
              <a:t> u </a:t>
            </a:r>
            <a:r>
              <a:rPr lang="en-US" dirty="0" err="1"/>
              <a:t>tajmerskom</a:t>
            </a:r>
            <a:r>
              <a:rPr lang="en-US" dirty="0"/>
              <a:t> </a:t>
            </a:r>
            <a:r>
              <a:rPr lang="en-US" dirty="0" err="1"/>
              <a:t>modu</a:t>
            </a:r>
            <a:r>
              <a:rPr lang="en-US" dirty="0"/>
              <a:t> </a:t>
            </a:r>
            <a:r>
              <a:rPr lang="en-US" dirty="0" err="1"/>
              <a:t>gdje</a:t>
            </a:r>
            <a:r>
              <a:rPr lang="en-US" dirty="0"/>
              <a:t> je </a:t>
            </a:r>
            <a:r>
              <a:rPr lang="en-US" dirty="0" err="1"/>
              <a:t>vrijednost</a:t>
            </a:r>
            <a:r>
              <a:rPr lang="en-US" dirty="0"/>
              <a:t> </a:t>
            </a:r>
            <a:r>
              <a:rPr lang="en-US" dirty="0" err="1"/>
              <a:t>brojača</a:t>
            </a:r>
            <a:r>
              <a:rPr lang="en-US" dirty="0"/>
              <a:t> </a:t>
            </a:r>
            <a:r>
              <a:rPr lang="en-US" dirty="0" err="1"/>
              <a:t>proporcionalna</a:t>
            </a:r>
            <a:r>
              <a:rPr lang="en-US" dirty="0"/>
              <a:t> </a:t>
            </a:r>
            <a:r>
              <a:rPr lang="en-US" dirty="0" err="1"/>
              <a:t>proteklom</a:t>
            </a:r>
            <a:r>
              <a:rPr lang="en-US" dirty="0"/>
              <a:t> </a:t>
            </a:r>
            <a:r>
              <a:rPr lang="en-US" dirty="0" err="1"/>
              <a:t>vremenu</a:t>
            </a:r>
            <a:r>
              <a:rPr lang="en-US" dirty="0"/>
              <a:t>. </a:t>
            </a:r>
            <a:endParaRPr lang="sr-Latn-RS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RS" dirty="0">
                <a:solidFill>
                  <a:schemeClr val="lt1"/>
                </a:solidFill>
              </a:rPr>
              <a:t>3</a:t>
            </a:r>
            <a:endParaRPr lang="en" dirty="0">
              <a:solidFill>
                <a:schemeClr val="lt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FB8C61C-361A-414D-D7E0-75D14F2E1524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3" name="Google Shape;139;p27">
              <a:extLst>
                <a:ext uri="{FF2B5EF4-FFF2-40B4-BE49-F238E27FC236}">
                  <a16:creationId xmlns:a16="http://schemas.microsoft.com/office/drawing/2014/main" id="{ED9157F2-F235-B432-D439-5C372F2080E2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Picture 3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DBD6AD5A-2863-D327-ED7F-2D8CD1A03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88307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Uvod u </a:t>
            </a:r>
            <a:r>
              <a:rPr lang="sr-Latn-RS" dirty="0" err="1"/>
              <a:t>tajmere</a:t>
            </a:r>
            <a:r>
              <a:rPr lang="sr-Latn-RS" dirty="0"/>
              <a:t> i brojače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Dodatne</a:t>
            </a:r>
            <a:r>
              <a:rPr lang="en-US" dirty="0"/>
              <a:t> </a:t>
            </a:r>
            <a:r>
              <a:rPr lang="en-US" dirty="0" err="1"/>
              <a:t>mogućnosti</a:t>
            </a:r>
            <a:r>
              <a:rPr lang="en-US" dirty="0"/>
              <a:t> </a:t>
            </a:r>
            <a:r>
              <a:rPr lang="en-US" dirty="0" err="1"/>
              <a:t>tajmerske</a:t>
            </a:r>
            <a:r>
              <a:rPr lang="en-US" dirty="0"/>
              <a:t> </a:t>
            </a:r>
            <a:r>
              <a:rPr lang="en-US" dirty="0" err="1"/>
              <a:t>periferije</a:t>
            </a:r>
            <a:r>
              <a:rPr lang="en-US" dirty="0"/>
              <a:t>: </a:t>
            </a:r>
            <a:endParaRPr lang="sr-Latn-RS" dirty="0"/>
          </a:p>
          <a:p>
            <a:pPr marL="628650" lvl="1" indent="-171450">
              <a:spcBef>
                <a:spcPts val="800"/>
              </a:spcBef>
              <a:spcAft>
                <a:spcPts val="800"/>
              </a:spcAft>
            </a:pPr>
            <a:r>
              <a:rPr lang="it-IT" dirty="0"/>
              <a:t>Može da generiše prekid po isteku periode.</a:t>
            </a:r>
            <a:endParaRPr lang="sr-Latn-RS" dirty="0"/>
          </a:p>
          <a:p>
            <a:pPr marL="628650" lvl="1" indent="-1714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Da </a:t>
            </a:r>
            <a:r>
              <a:rPr lang="en-US" dirty="0" err="1"/>
              <a:t>prilikom</a:t>
            </a:r>
            <a:r>
              <a:rPr lang="en-US" dirty="0"/>
              <a:t> </a:t>
            </a:r>
            <a:r>
              <a:rPr lang="en-US" dirty="0" err="1"/>
              <a:t>dostizanja</a:t>
            </a:r>
            <a:r>
              <a:rPr lang="en-US" dirty="0"/>
              <a:t> </a:t>
            </a:r>
            <a:r>
              <a:rPr lang="en-US" dirty="0" err="1"/>
              <a:t>konfigurisanih</a:t>
            </a:r>
            <a:r>
              <a:rPr lang="en-US" dirty="0"/>
              <a:t> </a:t>
            </a:r>
            <a:r>
              <a:rPr lang="en-US" dirty="0" err="1"/>
              <a:t>vrijednosti</a:t>
            </a:r>
            <a:r>
              <a:rPr lang="en-US" dirty="0"/>
              <a:t> </a:t>
            </a:r>
            <a:r>
              <a:rPr lang="en-US" dirty="0" err="1"/>
              <a:t>radi</a:t>
            </a:r>
            <a:r>
              <a:rPr lang="en-US" dirty="0"/>
              <a:t> </a:t>
            </a:r>
            <a:r>
              <a:rPr lang="en-US" dirty="0" err="1"/>
              <a:t>promjenu</a:t>
            </a:r>
            <a:r>
              <a:rPr lang="en-US" dirty="0"/>
              <a:t> </a:t>
            </a:r>
            <a:r>
              <a:rPr lang="en-US" dirty="0" err="1"/>
              <a:t>izlaznog</a:t>
            </a:r>
            <a:r>
              <a:rPr lang="en-US" dirty="0"/>
              <a:t> </a:t>
            </a:r>
            <a:r>
              <a:rPr lang="en-US" dirty="0" err="1"/>
              <a:t>pina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se </a:t>
            </a:r>
            <a:r>
              <a:rPr lang="en-US" dirty="0" err="1"/>
              <a:t>koristi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generisanja</a:t>
            </a:r>
            <a:r>
              <a:rPr lang="en-US" dirty="0"/>
              <a:t> PWM </a:t>
            </a:r>
            <a:r>
              <a:rPr lang="en-US" dirty="0" err="1"/>
              <a:t>signala</a:t>
            </a:r>
            <a:r>
              <a:rPr lang="pt-BR" dirty="0"/>
              <a:t>.</a:t>
            </a:r>
            <a:endParaRPr lang="sr-Latn-RS" dirty="0"/>
          </a:p>
          <a:p>
            <a:pPr marL="628650" lvl="1" indent="-171450">
              <a:spcBef>
                <a:spcPts val="800"/>
              </a:spcBef>
              <a:spcAft>
                <a:spcPts val="800"/>
              </a:spcAft>
            </a:pPr>
            <a:r>
              <a:rPr lang="pt-BR" dirty="0"/>
              <a:t>PWM signal se često koristi za upravljanje drugim uređajima, motorima, RGB rasvjetom i slično.</a:t>
            </a:r>
            <a:endParaRPr lang="sr-Latn-RS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RS" dirty="0">
                <a:solidFill>
                  <a:schemeClr val="lt1"/>
                </a:solidFill>
              </a:rPr>
              <a:t>3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CDE671-B976-4698-854F-50D59C96D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794" y="2771337"/>
            <a:ext cx="2740852" cy="148086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AA173FD-E794-2217-080E-8844DB7F12D0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4" name="Google Shape;139;p27">
              <a:extLst>
                <a:ext uri="{FF2B5EF4-FFF2-40B4-BE49-F238E27FC236}">
                  <a16:creationId xmlns:a16="http://schemas.microsoft.com/office/drawing/2014/main" id="{545CE102-3776-B4D5-FEA9-E0F029565E2D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" name="Picture 4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86E10C66-D7C2-5415-FA90-FA886D826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36293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STM32F4 </a:t>
            </a:r>
            <a:r>
              <a:rPr lang="sr-Latn-RS" dirty="0" err="1"/>
              <a:t>tajmerske</a:t>
            </a:r>
            <a:r>
              <a:rPr lang="sr-Latn-RS" dirty="0"/>
              <a:t> periferije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600"/>
              </a:spcBef>
              <a:spcAft>
                <a:spcPts val="600"/>
              </a:spcAft>
            </a:pPr>
            <a:r>
              <a:rPr lang="sr-Latn-RS" dirty="0" err="1"/>
              <a:t>Advanced</a:t>
            </a:r>
            <a:r>
              <a:rPr lang="sr-Latn-RS" dirty="0"/>
              <a:t> </a:t>
            </a:r>
            <a:r>
              <a:rPr lang="sr-Latn-RS" dirty="0" err="1"/>
              <a:t>Control</a:t>
            </a:r>
            <a:r>
              <a:rPr lang="sr-Latn-RS" dirty="0"/>
              <a:t> </a:t>
            </a:r>
            <a:r>
              <a:rPr lang="sr-Latn-RS" dirty="0" err="1"/>
              <a:t>Timer</a:t>
            </a:r>
            <a:endParaRPr lang="sr-Latn-RS" dirty="0"/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</a:pPr>
            <a:r>
              <a:rPr lang="sr-Latn-RS" dirty="0"/>
              <a:t>TIM1 </a:t>
            </a:r>
            <a:r>
              <a:rPr lang="sr-Latn-RS" dirty="0" err="1"/>
              <a:t>and</a:t>
            </a:r>
            <a:r>
              <a:rPr lang="sr-Latn-RS" dirty="0"/>
              <a:t> TIM 8</a:t>
            </a:r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</a:pPr>
            <a:r>
              <a:rPr lang="sr-Latn-RS" dirty="0"/>
              <a:t>Input </a:t>
            </a:r>
            <a:r>
              <a:rPr lang="sr-Latn-RS" dirty="0" err="1"/>
              <a:t>capture</a:t>
            </a:r>
            <a:r>
              <a:rPr lang="sr-Latn-RS" dirty="0"/>
              <a:t>, </a:t>
            </a:r>
            <a:r>
              <a:rPr lang="sr-Latn-RS" dirty="0" err="1"/>
              <a:t>output</a:t>
            </a:r>
            <a:r>
              <a:rPr lang="sr-Latn-RS" dirty="0"/>
              <a:t> </a:t>
            </a:r>
            <a:r>
              <a:rPr lang="sr-Latn-RS" dirty="0" err="1"/>
              <a:t>compare</a:t>
            </a:r>
            <a:r>
              <a:rPr lang="sr-Latn-RS" dirty="0"/>
              <a:t>, PWM, one pulse mode</a:t>
            </a:r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</a:pPr>
            <a:r>
              <a:rPr lang="sr-Latn-RS" dirty="0"/>
              <a:t>16-bit auto-</a:t>
            </a:r>
            <a:r>
              <a:rPr lang="sr-Latn-RS" dirty="0" err="1"/>
              <a:t>reload</a:t>
            </a:r>
            <a:r>
              <a:rPr lang="sr-Latn-RS" dirty="0"/>
              <a:t> </a:t>
            </a:r>
            <a:r>
              <a:rPr lang="sr-Latn-RS" dirty="0" err="1"/>
              <a:t>register</a:t>
            </a:r>
            <a:endParaRPr lang="sr-Latn-RS" dirty="0"/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</a:pPr>
            <a:r>
              <a:rPr lang="sr-Latn-RS" dirty="0" err="1"/>
              <a:t>Additional</a:t>
            </a:r>
            <a:r>
              <a:rPr lang="sr-Latn-RS" dirty="0"/>
              <a:t> </a:t>
            </a:r>
            <a:r>
              <a:rPr lang="sr-Latn-RS" dirty="0" err="1"/>
              <a:t>control</a:t>
            </a:r>
            <a:r>
              <a:rPr lang="sr-Latn-RS" dirty="0"/>
              <a:t> </a:t>
            </a:r>
            <a:r>
              <a:rPr lang="sr-Latn-RS" dirty="0" err="1"/>
              <a:t>for</a:t>
            </a:r>
            <a:r>
              <a:rPr lang="sr-Latn-RS" dirty="0"/>
              <a:t> </a:t>
            </a:r>
            <a:r>
              <a:rPr lang="sr-Latn-RS" dirty="0" err="1"/>
              <a:t>driving</a:t>
            </a:r>
            <a:r>
              <a:rPr lang="sr-Latn-RS" dirty="0"/>
              <a:t> motor </a:t>
            </a:r>
            <a:r>
              <a:rPr lang="sr-Latn-RS" dirty="0" err="1"/>
              <a:t>or</a:t>
            </a:r>
            <a:r>
              <a:rPr lang="sr-Latn-RS" dirty="0"/>
              <a:t> </a:t>
            </a:r>
            <a:r>
              <a:rPr lang="sr-Latn-RS" dirty="0" err="1"/>
              <a:t>other</a:t>
            </a:r>
            <a:r>
              <a:rPr lang="sr-Latn-RS" dirty="0"/>
              <a:t> </a:t>
            </a:r>
            <a:r>
              <a:rPr lang="sr-Latn-RS" dirty="0" err="1"/>
              <a:t>devices</a:t>
            </a:r>
            <a:endParaRPr lang="sr-Latn-RS" dirty="0"/>
          </a:p>
          <a:p>
            <a:pPr marL="171450" indent="-171450">
              <a:spcBef>
                <a:spcPts val="600"/>
              </a:spcBef>
              <a:spcAft>
                <a:spcPts val="600"/>
              </a:spcAft>
            </a:pPr>
            <a:r>
              <a:rPr lang="sr-Latn-RS" dirty="0"/>
              <a:t>General </a:t>
            </a:r>
            <a:r>
              <a:rPr lang="sr-Latn-RS" dirty="0" err="1"/>
              <a:t>Purpose</a:t>
            </a:r>
            <a:r>
              <a:rPr lang="sr-Latn-RS" dirty="0"/>
              <a:t> </a:t>
            </a:r>
            <a:r>
              <a:rPr lang="sr-Latn-RS" dirty="0" err="1"/>
              <a:t>Timer</a:t>
            </a:r>
            <a:endParaRPr lang="sr-Latn-RS" dirty="0"/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</a:pPr>
            <a:r>
              <a:rPr lang="sr-Latn-RS" dirty="0"/>
              <a:t>TIM2 to TIM5</a:t>
            </a:r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</a:pPr>
            <a:r>
              <a:rPr lang="sr-Latn-RS" dirty="0"/>
              <a:t>Input </a:t>
            </a:r>
            <a:r>
              <a:rPr lang="sr-Latn-RS" dirty="0" err="1"/>
              <a:t>capture</a:t>
            </a:r>
            <a:r>
              <a:rPr lang="sr-Latn-RS" dirty="0"/>
              <a:t>, </a:t>
            </a:r>
            <a:r>
              <a:rPr lang="sr-Latn-RS" dirty="0" err="1"/>
              <a:t>output</a:t>
            </a:r>
            <a:r>
              <a:rPr lang="sr-Latn-RS" dirty="0"/>
              <a:t> </a:t>
            </a:r>
            <a:r>
              <a:rPr lang="sr-Latn-RS" dirty="0" err="1"/>
              <a:t>compare</a:t>
            </a:r>
            <a:r>
              <a:rPr lang="sr-Latn-RS" dirty="0"/>
              <a:t>, PWM, one pulse mode</a:t>
            </a:r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16-bit or 32-bit auto-reload register</a:t>
            </a:r>
            <a:endParaRPr lang="sr-Latn-RS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RS" dirty="0">
                <a:solidFill>
                  <a:schemeClr val="lt1"/>
                </a:solidFill>
              </a:rPr>
              <a:t>3</a:t>
            </a:r>
            <a:endParaRPr lang="en" dirty="0">
              <a:solidFill>
                <a:schemeClr val="lt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EC82AA8-7E35-9A3F-EFAF-A85DA423D5CE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3" name="Google Shape;139;p27">
              <a:extLst>
                <a:ext uri="{FF2B5EF4-FFF2-40B4-BE49-F238E27FC236}">
                  <a16:creationId xmlns:a16="http://schemas.microsoft.com/office/drawing/2014/main" id="{E0EC5AF0-474D-9408-824B-AE684A231A52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Picture 3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57E4DF73-A792-792F-5D1C-D6A8DE007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3033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STM32F4 </a:t>
            </a:r>
            <a:r>
              <a:rPr lang="sr-Latn-RS" dirty="0" err="1"/>
              <a:t>tajmerske</a:t>
            </a:r>
            <a:r>
              <a:rPr lang="sr-Latn-RS" dirty="0"/>
              <a:t> periferije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600"/>
              </a:spcBef>
              <a:spcAft>
                <a:spcPts val="600"/>
              </a:spcAft>
            </a:pPr>
            <a:r>
              <a:rPr lang="sr-Latn-RS" dirty="0"/>
              <a:t>General </a:t>
            </a:r>
            <a:r>
              <a:rPr lang="sr-Latn-RS" dirty="0" err="1"/>
              <a:t>Purpose</a:t>
            </a:r>
            <a:r>
              <a:rPr lang="sr-Latn-RS" dirty="0"/>
              <a:t> </a:t>
            </a:r>
            <a:r>
              <a:rPr lang="sr-Latn-RS" dirty="0" err="1"/>
              <a:t>Timer</a:t>
            </a:r>
            <a:endParaRPr lang="sr-Latn-RS" dirty="0"/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</a:pPr>
            <a:r>
              <a:rPr lang="sr-Latn-RS" dirty="0"/>
              <a:t>TIM9 to TIM14</a:t>
            </a:r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</a:pPr>
            <a:r>
              <a:rPr lang="sr-Latn-RS" dirty="0"/>
              <a:t>Input </a:t>
            </a:r>
            <a:r>
              <a:rPr lang="sr-Latn-RS" dirty="0" err="1"/>
              <a:t>capture</a:t>
            </a:r>
            <a:r>
              <a:rPr lang="sr-Latn-RS" dirty="0"/>
              <a:t>, </a:t>
            </a:r>
            <a:r>
              <a:rPr lang="sr-Latn-RS" dirty="0" err="1"/>
              <a:t>output</a:t>
            </a:r>
            <a:r>
              <a:rPr lang="sr-Latn-RS" dirty="0"/>
              <a:t> </a:t>
            </a:r>
            <a:r>
              <a:rPr lang="sr-Latn-RS" dirty="0" err="1"/>
              <a:t>compare</a:t>
            </a:r>
            <a:r>
              <a:rPr lang="sr-Latn-RS" dirty="0"/>
              <a:t>, PWM, one pulse mode</a:t>
            </a:r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Only 16-bit auto-reload register</a:t>
            </a:r>
            <a:endParaRPr lang="sr-Latn-RS" dirty="0"/>
          </a:p>
          <a:p>
            <a:pPr marL="171450" indent="-171450">
              <a:spcBef>
                <a:spcPts val="600"/>
              </a:spcBef>
              <a:spcAft>
                <a:spcPts val="600"/>
              </a:spcAft>
            </a:pPr>
            <a:r>
              <a:rPr lang="sr-Latn-RS" dirty="0"/>
              <a:t>Basic </a:t>
            </a:r>
            <a:r>
              <a:rPr lang="sr-Latn-RS" dirty="0" err="1"/>
              <a:t>Timer</a:t>
            </a:r>
            <a:r>
              <a:rPr lang="sr-Latn-RS" dirty="0"/>
              <a:t> (</a:t>
            </a:r>
            <a:r>
              <a:rPr lang="sr-Latn-RS" dirty="0" err="1"/>
              <a:t>Simple</a:t>
            </a:r>
            <a:r>
              <a:rPr lang="sr-Latn-RS" dirty="0"/>
              <a:t> </a:t>
            </a:r>
            <a:r>
              <a:rPr lang="sr-Latn-RS" dirty="0" err="1"/>
              <a:t>timer</a:t>
            </a:r>
            <a:r>
              <a:rPr lang="sr-Latn-RS" dirty="0"/>
              <a:t>)</a:t>
            </a:r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TIM6 and TIM7</a:t>
            </a:r>
            <a:endParaRPr lang="sr-Latn-RS" dirty="0"/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Can be generic counter and internally connected to DAC</a:t>
            </a:r>
            <a:endParaRPr lang="sr-Latn-RS" dirty="0"/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16-bit auto reload register</a:t>
            </a:r>
            <a:endParaRPr lang="sr-Latn-RS" dirty="0"/>
          </a:p>
          <a:p>
            <a:pPr marL="171450" indent="-171450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24</a:t>
            </a:r>
            <a:r>
              <a:rPr lang="sr-Latn-RS" dirty="0"/>
              <a:t>-</a:t>
            </a:r>
            <a:r>
              <a:rPr lang="en-US" dirty="0"/>
              <a:t>bit system timer</a:t>
            </a:r>
            <a:r>
              <a:rPr lang="sr-Latn-RS" dirty="0"/>
              <a:t> </a:t>
            </a:r>
            <a:r>
              <a:rPr lang="en-US" dirty="0"/>
              <a:t>(</a:t>
            </a:r>
            <a:r>
              <a:rPr lang="en-US" dirty="0" err="1"/>
              <a:t>SysTick</a:t>
            </a:r>
            <a:r>
              <a:rPr lang="en-US" dirty="0"/>
              <a:t>)</a:t>
            </a:r>
            <a:endParaRPr lang="sr-Latn-RS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RS" dirty="0">
                <a:solidFill>
                  <a:schemeClr val="lt1"/>
                </a:solidFill>
              </a:rPr>
              <a:t>3</a:t>
            </a:r>
            <a:endParaRPr lang="en" dirty="0">
              <a:solidFill>
                <a:schemeClr val="lt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1D2E529-2AF6-9922-88DD-A86BAFFDF7CD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5" name="Google Shape;139;p27">
              <a:extLst>
                <a:ext uri="{FF2B5EF4-FFF2-40B4-BE49-F238E27FC236}">
                  <a16:creationId xmlns:a16="http://schemas.microsoft.com/office/drawing/2014/main" id="{53475A74-BBDF-BE12-B1DF-693912544365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" name="Picture 5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47C1B271-17EF-564F-E832-DB674D168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57140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STM32F4 General-</a:t>
            </a:r>
            <a:r>
              <a:rPr lang="sr-Latn-RS" dirty="0" err="1"/>
              <a:t>purpose</a:t>
            </a:r>
            <a:r>
              <a:rPr lang="sr-Latn-RS" dirty="0"/>
              <a:t> </a:t>
            </a:r>
            <a:r>
              <a:rPr lang="sr-Latn-RS" dirty="0" err="1"/>
              <a:t>timer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AEA009-67FC-4000-BFD2-F4C25D5E2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106" y="733946"/>
            <a:ext cx="4630228" cy="3675608"/>
          </a:xfrm>
          <a:prstGeom prst="rect">
            <a:avLst/>
          </a:prstGeom>
        </p:spPr>
      </p:pic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600"/>
              </a:spcBef>
              <a:spcAft>
                <a:spcPts val="600"/>
              </a:spcAft>
            </a:pPr>
            <a:endParaRPr lang="sr-Latn-RS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RS" dirty="0">
                <a:solidFill>
                  <a:schemeClr val="lt1"/>
                </a:solidFill>
              </a:rPr>
              <a:t>3</a:t>
            </a:r>
            <a:endParaRPr lang="en" dirty="0">
              <a:solidFill>
                <a:schemeClr val="lt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451CE6F-46BB-28FB-2711-5B53CE566603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8" name="Google Shape;139;p27">
              <a:extLst>
                <a:ext uri="{FF2B5EF4-FFF2-40B4-BE49-F238E27FC236}">
                  <a16:creationId xmlns:a16="http://schemas.microsoft.com/office/drawing/2014/main" id="{E27C4399-5805-548E-98DC-87B0EDB2D9D1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" name="Picture 9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3CB29466-9036-EA64-23FD-A72E998B8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2743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Posebne </a:t>
            </a:r>
            <a:r>
              <a:rPr lang="sr-Latn-RS" dirty="0" err="1"/>
              <a:t>namjene</a:t>
            </a:r>
            <a:r>
              <a:rPr lang="sr-Latn-RS" dirty="0"/>
              <a:t> </a:t>
            </a:r>
            <a:r>
              <a:rPr lang="sr-Latn-RS" dirty="0" err="1"/>
              <a:t>tajmera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Tajmeri</a:t>
            </a:r>
            <a:r>
              <a:rPr lang="en-US" dirty="0"/>
              <a:t> </a:t>
            </a:r>
            <a:r>
              <a:rPr lang="en-US" dirty="0" err="1"/>
              <a:t>mogu</a:t>
            </a:r>
            <a:r>
              <a:rPr lang="en-US" dirty="0"/>
              <a:t> da se </a:t>
            </a:r>
            <a:r>
              <a:rPr lang="en-US" dirty="0" err="1"/>
              <a:t>ulančavaju</a:t>
            </a:r>
            <a:r>
              <a:rPr lang="en-US" dirty="0"/>
              <a:t> (</a:t>
            </a:r>
            <a:r>
              <a:rPr lang="en-US" i="1" dirty="0"/>
              <a:t>master</a:t>
            </a:r>
            <a:r>
              <a:rPr lang="sr-Latn-RS" i="1" dirty="0"/>
              <a:t>-</a:t>
            </a:r>
            <a:r>
              <a:rPr lang="en-US" i="1" dirty="0"/>
              <a:t>slave</a:t>
            </a:r>
            <a:r>
              <a:rPr lang="en-US" dirty="0"/>
              <a:t> </a:t>
            </a:r>
            <a:r>
              <a:rPr lang="en-US" dirty="0" err="1"/>
              <a:t>konfiguracija</a:t>
            </a:r>
            <a:r>
              <a:rPr lang="en-US" dirty="0"/>
              <a:t>) </a:t>
            </a:r>
            <a:r>
              <a:rPr lang="en-US" dirty="0" err="1"/>
              <a:t>tako</a:t>
            </a:r>
            <a:r>
              <a:rPr lang="en-US" dirty="0"/>
              <a:t> da </a:t>
            </a:r>
            <a:r>
              <a:rPr lang="en-US" dirty="0" err="1"/>
              <a:t>izlaz</a:t>
            </a:r>
            <a:r>
              <a:rPr lang="en-US" dirty="0"/>
              <a:t> </a:t>
            </a:r>
            <a:r>
              <a:rPr lang="en-US" dirty="0" err="1"/>
              <a:t>jednog</a:t>
            </a:r>
            <a:r>
              <a:rPr lang="en-US" dirty="0"/>
              <a:t> </a:t>
            </a:r>
            <a:r>
              <a:rPr lang="en-US" dirty="0" err="1"/>
              <a:t>tajmera</a:t>
            </a:r>
            <a:r>
              <a:rPr lang="en-US" dirty="0"/>
              <a:t> (</a:t>
            </a:r>
            <a:r>
              <a:rPr lang="en-US" dirty="0" err="1"/>
              <a:t>periodu</a:t>
            </a:r>
            <a:r>
              <a:rPr lang="en-US" dirty="0"/>
              <a:t>)</a:t>
            </a:r>
            <a:r>
              <a:rPr lang="sr-Latn-RS" dirty="0"/>
              <a:t> dovedemo kao izvor </a:t>
            </a:r>
            <a:r>
              <a:rPr lang="sr-Latn-RS" i="1" dirty="0" err="1"/>
              <a:t>clock</a:t>
            </a:r>
            <a:r>
              <a:rPr lang="sr-Latn-RS" dirty="0"/>
              <a:t>-a za drugi </a:t>
            </a:r>
            <a:r>
              <a:rPr lang="sr-Latn-RS" dirty="0" err="1"/>
              <a:t>tajmer</a:t>
            </a:r>
            <a:r>
              <a:rPr lang="sr-Latn-RS" dirty="0"/>
              <a:t>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Izlaz</a:t>
            </a:r>
            <a:r>
              <a:rPr lang="en-US" dirty="0"/>
              <a:t> </a:t>
            </a:r>
            <a:r>
              <a:rPr lang="en-US" dirty="0" err="1"/>
              <a:t>tajmera</a:t>
            </a:r>
            <a:r>
              <a:rPr lang="en-US" dirty="0"/>
              <a:t> </a:t>
            </a:r>
            <a:r>
              <a:rPr lang="en-US" dirty="0" err="1"/>
              <a:t>može</a:t>
            </a:r>
            <a:r>
              <a:rPr lang="en-US" dirty="0"/>
              <a:t> da se </a:t>
            </a:r>
            <a:r>
              <a:rPr lang="en-US" dirty="0" err="1"/>
              <a:t>korsiti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pokretač</a:t>
            </a:r>
            <a:r>
              <a:rPr lang="en-US" dirty="0"/>
              <a:t> </a:t>
            </a:r>
            <a:r>
              <a:rPr lang="en-US" dirty="0" err="1"/>
              <a:t>nekih</a:t>
            </a:r>
            <a:r>
              <a:rPr lang="en-US" dirty="0"/>
              <a:t> </a:t>
            </a:r>
            <a:r>
              <a:rPr lang="en-US" dirty="0" err="1"/>
              <a:t>drugih</a:t>
            </a:r>
            <a:r>
              <a:rPr lang="en-US" dirty="0"/>
              <a:t> </a:t>
            </a:r>
            <a:r>
              <a:rPr lang="en-US" dirty="0" err="1"/>
              <a:t>periferija</a:t>
            </a:r>
            <a:r>
              <a:rPr lang="en-US" dirty="0"/>
              <a:t>, AD </a:t>
            </a:r>
            <a:r>
              <a:rPr lang="en-US" dirty="0" err="1"/>
              <a:t>ili</a:t>
            </a:r>
            <a:r>
              <a:rPr lang="en-US" dirty="0"/>
              <a:t> DA </a:t>
            </a:r>
            <a:r>
              <a:rPr lang="en-US" dirty="0" err="1"/>
              <a:t>konvertora</a:t>
            </a:r>
            <a:r>
              <a:rPr lang="en-US" dirty="0"/>
              <a:t>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Često</a:t>
            </a:r>
            <a:r>
              <a:rPr lang="en-US" dirty="0"/>
              <a:t> </a:t>
            </a:r>
            <a:r>
              <a:rPr lang="en-US" dirty="0" err="1"/>
              <a:t>koristimo</a:t>
            </a:r>
            <a:r>
              <a:rPr lang="en-US" dirty="0"/>
              <a:t> </a:t>
            </a:r>
            <a:r>
              <a:rPr lang="en-US" dirty="0" err="1"/>
              <a:t>periodični</a:t>
            </a:r>
            <a:r>
              <a:rPr lang="en-US" dirty="0"/>
              <a:t> </a:t>
            </a:r>
            <a:r>
              <a:rPr lang="en-US" dirty="0" err="1"/>
              <a:t>tajmerski</a:t>
            </a:r>
            <a:r>
              <a:rPr lang="en-US" dirty="0"/>
              <a:t> </a:t>
            </a:r>
            <a:r>
              <a:rPr lang="en-US" dirty="0" err="1"/>
              <a:t>prekid</a:t>
            </a:r>
            <a:r>
              <a:rPr lang="en-US" dirty="0"/>
              <a:t> za </a:t>
            </a:r>
            <a:r>
              <a:rPr lang="en-US" dirty="0" err="1"/>
              <a:t>izvršavanje</a:t>
            </a:r>
            <a:r>
              <a:rPr lang="en-US" dirty="0"/>
              <a:t> </a:t>
            </a:r>
            <a:r>
              <a:rPr lang="en-US" dirty="0" err="1"/>
              <a:t>nekih</a:t>
            </a:r>
            <a:r>
              <a:rPr lang="en-US" dirty="0"/>
              <a:t> </a:t>
            </a:r>
            <a:r>
              <a:rPr lang="en-US" i="1" dirty="0" err="1"/>
              <a:t>realtime</a:t>
            </a:r>
            <a:r>
              <a:rPr lang="en-US" dirty="0"/>
              <a:t> </a:t>
            </a:r>
            <a:r>
              <a:rPr lang="en-US" dirty="0" err="1"/>
              <a:t>poslova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Tajmer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omogućava</a:t>
            </a:r>
            <a:r>
              <a:rPr lang="en-US" dirty="0"/>
              <a:t> </a:t>
            </a:r>
            <a:r>
              <a:rPr lang="en-US" dirty="0" err="1"/>
              <a:t>integraciju</a:t>
            </a:r>
            <a:r>
              <a:rPr lang="en-US" dirty="0"/>
              <a:t> RTOS-a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raspoređivača</a:t>
            </a:r>
            <a:r>
              <a:rPr lang="en-US" dirty="0"/>
              <a:t> </a:t>
            </a:r>
            <a:r>
              <a:rPr lang="en-US" dirty="0" err="1"/>
              <a:t>taskova</a:t>
            </a:r>
            <a:r>
              <a:rPr lang="en-US" dirty="0"/>
              <a:t>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v-SE" dirty="0"/>
              <a:t>Cortex M jezgra imaju ugrađen </a:t>
            </a:r>
            <a:r>
              <a:rPr lang="sv-SE" i="1" dirty="0"/>
              <a:t>SysTick</a:t>
            </a:r>
            <a:r>
              <a:rPr lang="sv-SE" dirty="0"/>
              <a:t> tajmer nam</a:t>
            </a:r>
            <a:r>
              <a:rPr lang="sr-Latn-RS" dirty="0"/>
              <a:t>i</a:t>
            </a:r>
            <a:r>
              <a:rPr lang="sv-SE" dirty="0"/>
              <a:t>jenjen upravo za potrebe operativnog sistema</a:t>
            </a:r>
            <a:endParaRPr lang="sr-Latn-RS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RS" dirty="0">
                <a:solidFill>
                  <a:schemeClr val="lt1"/>
                </a:solidFill>
              </a:rPr>
              <a:t>3</a:t>
            </a:r>
            <a:endParaRPr lang="en" dirty="0">
              <a:solidFill>
                <a:schemeClr val="lt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83826BC-694F-257E-C29A-E07A6E5BC2A8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5" name="Google Shape;139;p27">
              <a:extLst>
                <a:ext uri="{FF2B5EF4-FFF2-40B4-BE49-F238E27FC236}">
                  <a16:creationId xmlns:a16="http://schemas.microsoft.com/office/drawing/2014/main" id="{0FC6C4CB-C39A-809E-E291-8E16DA344D3D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" name="Picture 5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0D3E6F0E-8D06-9F0F-4AE4-C4B025326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56701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7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7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lt1"/>
                </a:solidFill>
              </a:rPr>
              <a:t>Senzori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52" name="Google Shape;252;p37"/>
          <p:cNvSpPr txBox="1">
            <a:spLocks noGrp="1"/>
          </p:cNvSpPr>
          <p:nvPr>
            <p:ph type="title" idx="2"/>
          </p:nvPr>
        </p:nvSpPr>
        <p:spPr>
          <a:xfrm>
            <a:off x="7343884" y="450479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6255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Definicija</a:t>
            </a:r>
            <a:r>
              <a:rPr lang="en-US" dirty="0"/>
              <a:t> </a:t>
            </a:r>
            <a:r>
              <a:rPr lang="en-US" dirty="0" err="1"/>
              <a:t>senzora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Senzori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uređaji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moduli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detektuju</a:t>
            </a:r>
            <a:r>
              <a:rPr lang="en-US" dirty="0"/>
              <a:t> </a:t>
            </a:r>
            <a:r>
              <a:rPr lang="en-US" dirty="0" err="1"/>
              <a:t>neke</a:t>
            </a:r>
            <a:r>
              <a:rPr lang="en-US" dirty="0"/>
              <a:t> </a:t>
            </a:r>
            <a:r>
              <a:rPr lang="en-US" dirty="0" err="1"/>
              <a:t>događaje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mjere</a:t>
            </a:r>
            <a:r>
              <a:rPr lang="en-US" dirty="0"/>
              <a:t> </a:t>
            </a:r>
            <a:r>
              <a:rPr lang="en-US" dirty="0" err="1"/>
              <a:t>promjene</a:t>
            </a:r>
            <a:r>
              <a:rPr lang="en-US" dirty="0"/>
              <a:t> u </a:t>
            </a:r>
            <a:r>
              <a:rPr lang="en-US" dirty="0" err="1"/>
              <a:t>okruženju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informacije</a:t>
            </a:r>
            <a:r>
              <a:rPr lang="en-US" dirty="0"/>
              <a:t> </a:t>
            </a:r>
            <a:r>
              <a:rPr lang="en-US" dirty="0" err="1"/>
              <a:t>prenose</a:t>
            </a:r>
            <a:r>
              <a:rPr lang="en-US" dirty="0"/>
              <a:t> </a:t>
            </a:r>
            <a:r>
              <a:rPr lang="en-US" dirty="0" err="1"/>
              <a:t>nekom</a:t>
            </a:r>
            <a:r>
              <a:rPr lang="en-US" dirty="0"/>
              <a:t> </a:t>
            </a:r>
            <a:r>
              <a:rPr lang="en-US" dirty="0" err="1"/>
              <a:t>drugom</a:t>
            </a:r>
            <a:r>
              <a:rPr lang="en-US" dirty="0"/>
              <a:t>, </a:t>
            </a:r>
            <a:r>
              <a:rPr lang="en-US" dirty="0" err="1"/>
              <a:t>čovjeku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računaru</a:t>
            </a:r>
            <a:r>
              <a:rPr lang="en-US" dirty="0"/>
              <a:t>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Kada</a:t>
            </a:r>
            <a:r>
              <a:rPr lang="en-US" dirty="0"/>
              <a:t> </a:t>
            </a:r>
            <a:r>
              <a:rPr lang="en-US" dirty="0" err="1"/>
              <a:t>pričamo</a:t>
            </a:r>
            <a:r>
              <a:rPr lang="en-US" dirty="0"/>
              <a:t> o </a:t>
            </a:r>
            <a:r>
              <a:rPr lang="en-US" dirty="0" err="1"/>
              <a:t>električnim</a:t>
            </a:r>
            <a:r>
              <a:rPr lang="en-US" dirty="0"/>
              <a:t> </a:t>
            </a:r>
            <a:r>
              <a:rPr lang="en-US" dirty="0" err="1"/>
              <a:t>senzorima</a:t>
            </a:r>
            <a:r>
              <a:rPr lang="en-US" dirty="0"/>
              <a:t> </a:t>
            </a:r>
            <a:r>
              <a:rPr lang="en-US" dirty="0" err="1"/>
              <a:t>uvijek</a:t>
            </a:r>
            <a:r>
              <a:rPr lang="en-US" dirty="0"/>
              <a:t> se </a:t>
            </a:r>
            <a:r>
              <a:rPr lang="en-US" dirty="0" err="1"/>
              <a:t>koriste</a:t>
            </a:r>
            <a:r>
              <a:rPr lang="en-US" dirty="0"/>
              <a:t> u </a:t>
            </a:r>
            <a:r>
              <a:rPr lang="en-US" dirty="0" err="1"/>
              <a:t>kombinaciji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drugom</a:t>
            </a:r>
            <a:r>
              <a:rPr lang="en-US" dirty="0"/>
              <a:t> </a:t>
            </a:r>
            <a:r>
              <a:rPr lang="en-US" dirty="0" err="1"/>
              <a:t>elektronikom</a:t>
            </a:r>
            <a:r>
              <a:rPr lang="en-US" dirty="0"/>
              <a:t>. 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Senzori</a:t>
            </a:r>
            <a:r>
              <a:rPr lang="en-US" dirty="0"/>
              <a:t> </a:t>
            </a:r>
            <a:r>
              <a:rPr lang="en-US" dirty="0" err="1"/>
              <a:t>imaju</a:t>
            </a:r>
            <a:r>
              <a:rPr lang="en-US" dirty="0"/>
              <a:t> </a:t>
            </a:r>
            <a:r>
              <a:rPr lang="en-US" dirty="0" err="1"/>
              <a:t>široku</a:t>
            </a:r>
            <a:r>
              <a:rPr lang="en-US" dirty="0"/>
              <a:t> </a:t>
            </a:r>
            <a:r>
              <a:rPr lang="en-US" dirty="0" err="1"/>
              <a:t>primjenu</a:t>
            </a:r>
            <a:r>
              <a:rPr lang="en-US" dirty="0"/>
              <a:t> u </a:t>
            </a:r>
            <a:r>
              <a:rPr lang="en-US" dirty="0" err="1"/>
              <a:t>svakodnevnom</a:t>
            </a:r>
            <a:r>
              <a:rPr lang="en-US" dirty="0"/>
              <a:t> </a:t>
            </a:r>
            <a:r>
              <a:rPr lang="en-US" dirty="0" err="1"/>
              <a:t>životu</a:t>
            </a:r>
            <a:r>
              <a:rPr lang="en-US" dirty="0"/>
              <a:t>: </a:t>
            </a:r>
            <a:r>
              <a:rPr lang="en-US" dirty="0" err="1"/>
              <a:t>ekrani</a:t>
            </a:r>
            <a:r>
              <a:rPr lang="en-US" dirty="0"/>
              <a:t> </a:t>
            </a:r>
            <a:r>
              <a:rPr lang="en-US" dirty="0" err="1"/>
              <a:t>osjetljivi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dodir</a:t>
            </a:r>
            <a:r>
              <a:rPr lang="en-US" dirty="0"/>
              <a:t>,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vrata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liftova</a:t>
            </a:r>
            <a:r>
              <a:rPr lang="en-US" dirty="0"/>
              <a:t> u </a:t>
            </a:r>
            <a:r>
              <a:rPr lang="en-US" dirty="0" err="1"/>
              <a:t>javnim</a:t>
            </a:r>
            <a:r>
              <a:rPr lang="en-US" dirty="0"/>
              <a:t> </a:t>
            </a:r>
            <a:r>
              <a:rPr lang="en-US" dirty="0" err="1"/>
              <a:t>objektima</a:t>
            </a:r>
            <a:r>
              <a:rPr lang="en-US" dirty="0"/>
              <a:t>,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osvjetljenja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tako</a:t>
            </a:r>
            <a:r>
              <a:rPr lang="en-US" dirty="0"/>
              <a:t> </a:t>
            </a:r>
            <a:r>
              <a:rPr lang="en-US" dirty="0" err="1"/>
              <a:t>dalje</a:t>
            </a:r>
            <a:r>
              <a:rPr lang="en-US" dirty="0"/>
              <a:t>. </a:t>
            </a:r>
            <a:r>
              <a:rPr lang="en-US" dirty="0" err="1"/>
              <a:t>Koriste</a:t>
            </a:r>
            <a:r>
              <a:rPr lang="en-US" dirty="0"/>
              <a:t> se u </a:t>
            </a:r>
            <a:r>
              <a:rPr lang="en-US" dirty="0" err="1"/>
              <a:t>automobilskoj</a:t>
            </a:r>
            <a:r>
              <a:rPr lang="en-US" dirty="0"/>
              <a:t>, </a:t>
            </a:r>
            <a:r>
              <a:rPr lang="en-US" dirty="0" err="1"/>
              <a:t>vojnoj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avio</a:t>
            </a:r>
            <a:r>
              <a:rPr lang="en-US" dirty="0"/>
              <a:t> </a:t>
            </a:r>
            <a:r>
              <a:rPr lang="en-US" dirty="0" err="1"/>
              <a:t>industriji</a:t>
            </a:r>
            <a:r>
              <a:rPr lang="en-US" dirty="0"/>
              <a:t>, u </a:t>
            </a:r>
            <a:r>
              <a:rPr lang="en-US" dirty="0" err="1"/>
              <a:t>medicini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tako</a:t>
            </a:r>
            <a:r>
              <a:rPr lang="en-US" dirty="0"/>
              <a:t> </a:t>
            </a:r>
            <a:r>
              <a:rPr lang="en-US" dirty="0" err="1"/>
              <a:t>dalje</a:t>
            </a:r>
            <a:r>
              <a:rPr lang="en-US" dirty="0"/>
              <a:t>. </a:t>
            </a:r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9;p27">
            <a:extLst>
              <a:ext uri="{FF2B5EF4-FFF2-40B4-BE49-F238E27FC236}">
                <a16:creationId xmlns:a16="http://schemas.microsoft.com/office/drawing/2014/main" id="{78691009-CF5B-D383-35F0-CD3427BF8956}"/>
              </a:ext>
            </a:extLst>
          </p:cNvPr>
          <p:cNvSpPr/>
          <p:nvPr/>
        </p:nvSpPr>
        <p:spPr>
          <a:xfrm rot="16200000" flipH="1">
            <a:off x="8179622" y="4102797"/>
            <a:ext cx="891300" cy="11901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5E64C9A3-AB6D-18A6-BBDF-2DE8B0CC6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410" y="4252200"/>
            <a:ext cx="1003590" cy="85199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2E02822-49D1-7C37-EAB4-68F94159014E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5" name="Google Shape;139;p27">
              <a:extLst>
                <a:ext uri="{FF2B5EF4-FFF2-40B4-BE49-F238E27FC236}">
                  <a16:creationId xmlns:a16="http://schemas.microsoft.com/office/drawing/2014/main" id="{E34D1FC0-DD98-4918-0E9A-8F841013A4F7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" name="Picture 5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FF20A1E2-88D6-ADAF-EE67-8E9606057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7418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546457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 err="1"/>
              <a:t>Mikrokontroler</a:t>
            </a:r>
            <a:r>
              <a:rPr lang="sr-Latn-RS" dirty="0"/>
              <a:t> ili mikroprocesor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82761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it-IT" dirty="0"/>
              <a:t>Često se miješaju termini mikrokontroler </a:t>
            </a:r>
            <a:r>
              <a:rPr lang="sr-Latn-RS" dirty="0"/>
              <a:t>i</a:t>
            </a:r>
            <a:r>
              <a:rPr lang="it-IT" dirty="0"/>
              <a:t> mikroprocesor.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RS" dirty="0"/>
              <a:t>Mikroprocesor je samo CPU jedinica kojoj treba da se dodaju spoljašnje memorije, </a:t>
            </a:r>
            <a:r>
              <a:rPr lang="sr-Latn-RS" i="1" dirty="0" err="1"/>
              <a:t>clock</a:t>
            </a:r>
            <a:r>
              <a:rPr lang="sr-Latn-RS" dirty="0"/>
              <a:t>, ulazno/izlazni interfejsi i druge periferije.</a:t>
            </a:r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31F021-4F84-41B2-84F0-4BE78A49A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12" y="1996598"/>
            <a:ext cx="5905576" cy="225560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C19D547-8A55-65C0-0143-9C7406C68D4C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4" name="Google Shape;139;p27">
              <a:extLst>
                <a:ext uri="{FF2B5EF4-FFF2-40B4-BE49-F238E27FC236}">
                  <a16:creationId xmlns:a16="http://schemas.microsoft.com/office/drawing/2014/main" id="{8D83A393-5AFD-EA26-6A7D-D610C0BCD0B7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" name="Picture 4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AE1752E9-AF53-FA52-4411-AC21AF84A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97251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Senzori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Može</a:t>
            </a:r>
            <a:r>
              <a:rPr lang="en-US" dirty="0"/>
              <a:t> da se </a:t>
            </a:r>
            <a:r>
              <a:rPr lang="en-US" dirty="0" err="1"/>
              <a:t>kaže</a:t>
            </a:r>
            <a:r>
              <a:rPr lang="en-US" dirty="0"/>
              <a:t> da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senzori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pretvarači</a:t>
            </a:r>
            <a:r>
              <a:rPr lang="en-US" dirty="0"/>
              <a:t>, </a:t>
            </a:r>
            <a:r>
              <a:rPr lang="en-US" dirty="0" err="1"/>
              <a:t>oni</a:t>
            </a:r>
            <a:r>
              <a:rPr lang="en-US" dirty="0"/>
              <a:t> </a:t>
            </a:r>
            <a:r>
              <a:rPr lang="en-US" dirty="0" err="1"/>
              <a:t>mjere</a:t>
            </a:r>
            <a:r>
              <a:rPr lang="en-US" dirty="0"/>
              <a:t> </a:t>
            </a:r>
            <a:r>
              <a:rPr lang="en-US" dirty="0" err="1"/>
              <a:t>jednu</a:t>
            </a:r>
            <a:r>
              <a:rPr lang="en-US" dirty="0"/>
              <a:t> </a:t>
            </a:r>
            <a:r>
              <a:rPr lang="en-US" dirty="0" err="1"/>
              <a:t>fizičku</a:t>
            </a:r>
            <a:r>
              <a:rPr lang="en-US" dirty="0"/>
              <a:t> </a:t>
            </a:r>
            <a:r>
              <a:rPr lang="en-US" dirty="0" err="1"/>
              <a:t>veličinu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pretvaraju</a:t>
            </a:r>
            <a:r>
              <a:rPr lang="en-US" dirty="0"/>
              <a:t> je u </a:t>
            </a:r>
            <a:r>
              <a:rPr lang="en-US" dirty="0" err="1"/>
              <a:t>neku</a:t>
            </a:r>
            <a:r>
              <a:rPr lang="en-US" dirty="0"/>
              <a:t> </a:t>
            </a:r>
            <a:r>
              <a:rPr lang="en-US" dirty="0" err="1"/>
              <a:t>drugu</a:t>
            </a:r>
            <a:r>
              <a:rPr lang="en-US" dirty="0"/>
              <a:t> </a:t>
            </a:r>
            <a:r>
              <a:rPr lang="en-US" dirty="0" err="1"/>
              <a:t>izlaznu</a:t>
            </a:r>
            <a:r>
              <a:rPr lang="en-US" dirty="0"/>
              <a:t> </a:t>
            </a:r>
            <a:r>
              <a:rPr lang="en-US" dirty="0" err="1"/>
              <a:t>fizičku</a:t>
            </a:r>
            <a:r>
              <a:rPr lang="en-US" dirty="0"/>
              <a:t> </a:t>
            </a:r>
            <a:r>
              <a:rPr lang="en-US" dirty="0" err="1"/>
              <a:t>veličinu</a:t>
            </a:r>
            <a:r>
              <a:rPr lang="en-US" dirty="0"/>
              <a:t>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Indikator</a:t>
            </a:r>
            <a:r>
              <a:rPr lang="en-US" dirty="0"/>
              <a:t> </a:t>
            </a:r>
            <a:r>
              <a:rPr lang="en-US" dirty="0" err="1"/>
              <a:t>senzora</a:t>
            </a:r>
            <a:r>
              <a:rPr lang="en-US" dirty="0"/>
              <a:t> </a:t>
            </a:r>
            <a:r>
              <a:rPr lang="en-US" dirty="0" err="1"/>
              <a:t>pokazuje</a:t>
            </a:r>
            <a:r>
              <a:rPr lang="en-US" dirty="0"/>
              <a:t> </a:t>
            </a:r>
            <a:r>
              <a:rPr lang="en-US" dirty="0" err="1"/>
              <a:t>promjene</a:t>
            </a:r>
            <a:r>
              <a:rPr lang="en-US" dirty="0"/>
              <a:t> </a:t>
            </a:r>
            <a:r>
              <a:rPr lang="en-US" dirty="0" err="1"/>
              <a:t>izlaznih</a:t>
            </a:r>
            <a:r>
              <a:rPr lang="en-US" dirty="0"/>
              <a:t> </a:t>
            </a:r>
            <a:r>
              <a:rPr lang="en-US" dirty="0" err="1"/>
              <a:t>veličina</a:t>
            </a:r>
            <a:r>
              <a:rPr lang="en-US" dirty="0"/>
              <a:t> u </a:t>
            </a:r>
            <a:r>
              <a:rPr lang="en-US" dirty="0" err="1"/>
              <a:t>odnosu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mjerene</a:t>
            </a:r>
            <a:r>
              <a:rPr lang="en-US" dirty="0"/>
              <a:t> </a:t>
            </a:r>
            <a:r>
              <a:rPr lang="en-US" dirty="0" err="1"/>
              <a:t>veličine</a:t>
            </a:r>
            <a:r>
              <a:rPr lang="en-US" dirty="0"/>
              <a:t>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električnih</a:t>
            </a:r>
            <a:r>
              <a:rPr lang="en-US" dirty="0"/>
              <a:t> </a:t>
            </a:r>
            <a:r>
              <a:rPr lang="en-US" dirty="0" err="1"/>
              <a:t>senzora</a:t>
            </a:r>
            <a:r>
              <a:rPr lang="en-US" dirty="0"/>
              <a:t> </a:t>
            </a:r>
            <a:r>
              <a:rPr lang="en-US" dirty="0" err="1"/>
              <a:t>izlazna</a:t>
            </a:r>
            <a:r>
              <a:rPr lang="en-US" dirty="0"/>
              <a:t> </a:t>
            </a:r>
            <a:r>
              <a:rPr lang="en-US" dirty="0" err="1"/>
              <a:t>fizička</a:t>
            </a:r>
            <a:r>
              <a:rPr lang="en-US" dirty="0"/>
              <a:t> </a:t>
            </a:r>
            <a:r>
              <a:rPr lang="en-US" dirty="0" err="1"/>
              <a:t>veličina</a:t>
            </a:r>
            <a:r>
              <a:rPr lang="en-US" dirty="0"/>
              <a:t> je </a:t>
            </a:r>
            <a:r>
              <a:rPr lang="en-US" dirty="0" err="1"/>
              <a:t>napon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struja</a:t>
            </a:r>
            <a:r>
              <a:rPr lang="en-US" dirty="0"/>
              <a:t>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Savremeni</a:t>
            </a:r>
            <a:r>
              <a:rPr lang="en-US" dirty="0"/>
              <a:t> </a:t>
            </a:r>
            <a:r>
              <a:rPr lang="en-US" dirty="0" err="1"/>
              <a:t>električni</a:t>
            </a:r>
            <a:r>
              <a:rPr lang="en-US" dirty="0"/>
              <a:t> </a:t>
            </a:r>
            <a:r>
              <a:rPr lang="en-US" dirty="0" err="1"/>
              <a:t>senzori</a:t>
            </a:r>
            <a:r>
              <a:rPr lang="en-US" dirty="0"/>
              <a:t> </a:t>
            </a:r>
            <a:r>
              <a:rPr lang="en-US" dirty="0" err="1"/>
              <a:t>često</a:t>
            </a:r>
            <a:r>
              <a:rPr lang="en-US" dirty="0"/>
              <a:t> </a:t>
            </a:r>
            <a:r>
              <a:rPr lang="en-US" dirty="0" err="1"/>
              <a:t>imaju</a:t>
            </a:r>
            <a:r>
              <a:rPr lang="en-US" dirty="0"/>
              <a:t> </a:t>
            </a:r>
            <a:r>
              <a:rPr lang="en-US" dirty="0" err="1"/>
              <a:t>ugrađen</a:t>
            </a:r>
            <a:r>
              <a:rPr lang="en-US" dirty="0"/>
              <a:t> AD </a:t>
            </a:r>
            <a:r>
              <a:rPr lang="en-US" dirty="0" err="1"/>
              <a:t>konvertor</a:t>
            </a:r>
            <a:r>
              <a:rPr lang="en-US" dirty="0"/>
              <a:t> pa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daju</a:t>
            </a:r>
            <a:r>
              <a:rPr lang="en-US" dirty="0"/>
              <a:t> </a:t>
            </a:r>
            <a:r>
              <a:rPr lang="en-US" dirty="0" err="1"/>
              <a:t>digitalnu</a:t>
            </a:r>
            <a:r>
              <a:rPr lang="en-US" dirty="0"/>
              <a:t> </a:t>
            </a:r>
            <a:r>
              <a:rPr lang="en-US" dirty="0" err="1"/>
              <a:t>predstavu</a:t>
            </a:r>
            <a:r>
              <a:rPr lang="en-US" dirty="0"/>
              <a:t> </a:t>
            </a:r>
            <a:r>
              <a:rPr lang="en-US" dirty="0" err="1"/>
              <a:t>mjerene</a:t>
            </a:r>
            <a:r>
              <a:rPr lang="en-US" dirty="0"/>
              <a:t> </a:t>
            </a:r>
            <a:r>
              <a:rPr lang="en-US" dirty="0" err="1"/>
              <a:t>veličine</a:t>
            </a:r>
            <a:r>
              <a:rPr lang="en-US" dirty="0"/>
              <a:t>. </a:t>
            </a:r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9;p27">
            <a:extLst>
              <a:ext uri="{FF2B5EF4-FFF2-40B4-BE49-F238E27FC236}">
                <a16:creationId xmlns:a16="http://schemas.microsoft.com/office/drawing/2014/main" id="{AEAD8AB9-945C-5F4F-5968-204D653F7423}"/>
              </a:ext>
            </a:extLst>
          </p:cNvPr>
          <p:cNvSpPr/>
          <p:nvPr/>
        </p:nvSpPr>
        <p:spPr>
          <a:xfrm rot="16200000" flipH="1">
            <a:off x="8179622" y="4102797"/>
            <a:ext cx="891300" cy="11901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7B0C4E3-6B3E-9EAB-AA50-BD6909654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410" y="4252200"/>
            <a:ext cx="1003590" cy="85199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315646D-335D-2577-F135-7341A3C318D0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5" name="Google Shape;139;p27">
              <a:extLst>
                <a:ext uri="{FF2B5EF4-FFF2-40B4-BE49-F238E27FC236}">
                  <a16:creationId xmlns:a16="http://schemas.microsoft.com/office/drawing/2014/main" id="{703410F4-686B-FEEF-EBB6-CB9558CEEBFE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" name="Picture 5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F3F601A7-3313-8EE4-022B-C3DFE32EF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89583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Osjetljivost</a:t>
            </a:r>
            <a:r>
              <a:rPr lang="en-US" dirty="0"/>
              <a:t> </a:t>
            </a:r>
            <a:r>
              <a:rPr lang="en-US" dirty="0" err="1"/>
              <a:t>senzora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Osjetljivost</a:t>
            </a:r>
            <a:r>
              <a:rPr lang="en-US" dirty="0"/>
              <a:t> </a:t>
            </a:r>
            <a:r>
              <a:rPr lang="en-US" dirty="0" err="1"/>
              <a:t>senzora</a:t>
            </a:r>
            <a:r>
              <a:rPr lang="en-US" dirty="0"/>
              <a:t> </a:t>
            </a:r>
            <a:r>
              <a:rPr lang="en-US" dirty="0" err="1"/>
              <a:t>govori</a:t>
            </a:r>
            <a:r>
              <a:rPr lang="en-US" dirty="0"/>
              <a:t> </a:t>
            </a:r>
            <a:r>
              <a:rPr lang="en-US" dirty="0" err="1"/>
              <a:t>koliko</a:t>
            </a:r>
            <a:r>
              <a:rPr lang="en-US" dirty="0"/>
              <a:t> se </a:t>
            </a:r>
            <a:r>
              <a:rPr lang="en-US" dirty="0" err="1"/>
              <a:t>izlazna</a:t>
            </a:r>
            <a:r>
              <a:rPr lang="en-US" dirty="0"/>
              <a:t> </a:t>
            </a:r>
            <a:r>
              <a:rPr lang="en-US" dirty="0" err="1"/>
              <a:t>veličina</a:t>
            </a:r>
            <a:r>
              <a:rPr lang="en-US" dirty="0"/>
              <a:t> </a:t>
            </a:r>
            <a:r>
              <a:rPr lang="en-US" dirty="0" err="1"/>
              <a:t>senzora</a:t>
            </a:r>
            <a:r>
              <a:rPr lang="en-US" dirty="0"/>
              <a:t> </a:t>
            </a:r>
            <a:r>
              <a:rPr lang="en-US" dirty="0" err="1"/>
              <a:t>mijenja</a:t>
            </a:r>
            <a:r>
              <a:rPr lang="en-US" dirty="0"/>
              <a:t> u </a:t>
            </a:r>
            <a:r>
              <a:rPr lang="en-US" dirty="0" err="1"/>
              <a:t>odnosu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promjene</a:t>
            </a:r>
            <a:r>
              <a:rPr lang="en-US" dirty="0"/>
              <a:t> </a:t>
            </a:r>
            <a:r>
              <a:rPr lang="en-US" dirty="0" err="1"/>
              <a:t>mjerene</a:t>
            </a:r>
            <a:r>
              <a:rPr lang="en-US" dirty="0"/>
              <a:t> </a:t>
            </a:r>
            <a:r>
              <a:rPr lang="en-US" dirty="0" err="1"/>
              <a:t>veličine</a:t>
            </a:r>
            <a:r>
              <a:rPr lang="en-US" dirty="0"/>
              <a:t>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dirty="0" err="1"/>
              <a:t>električni</a:t>
            </a:r>
            <a:r>
              <a:rPr lang="en-US" dirty="0"/>
              <a:t> </a:t>
            </a:r>
            <a:r>
              <a:rPr lang="en-US" dirty="0" err="1"/>
              <a:t>senzor</a:t>
            </a:r>
            <a:r>
              <a:rPr lang="en-US" dirty="0"/>
              <a:t> temperature </a:t>
            </a:r>
            <a:r>
              <a:rPr lang="en-US" dirty="0" err="1"/>
              <a:t>daje</a:t>
            </a:r>
            <a:r>
              <a:rPr lang="en-US" dirty="0"/>
              <a:t> </a:t>
            </a:r>
            <a:r>
              <a:rPr lang="en-US" dirty="0" err="1"/>
              <a:t>elektični</a:t>
            </a:r>
            <a:r>
              <a:rPr lang="en-US" dirty="0"/>
              <a:t> </a:t>
            </a:r>
            <a:r>
              <a:rPr lang="en-US" dirty="0" err="1"/>
              <a:t>napon</a:t>
            </a:r>
            <a:r>
              <a:rPr lang="en-US" dirty="0"/>
              <a:t> </a:t>
            </a:r>
            <a:r>
              <a:rPr lang="en-US" dirty="0" err="1"/>
              <a:t>srazmjeran</a:t>
            </a:r>
            <a:r>
              <a:rPr lang="en-US" dirty="0"/>
              <a:t> </a:t>
            </a:r>
            <a:r>
              <a:rPr lang="en-US" dirty="0" err="1"/>
              <a:t>temperaturi</a:t>
            </a:r>
            <a:r>
              <a:rPr lang="en-US" dirty="0"/>
              <a:t> </a:t>
            </a:r>
            <a:r>
              <a:rPr lang="en-US" dirty="0" err="1"/>
              <a:t>onda</a:t>
            </a:r>
            <a:r>
              <a:rPr lang="en-US" dirty="0"/>
              <a:t> je </a:t>
            </a:r>
            <a:r>
              <a:rPr lang="en-US" dirty="0" err="1"/>
              <a:t>osjetljivost</a:t>
            </a:r>
            <a:r>
              <a:rPr lang="en-US" dirty="0"/>
              <a:t> </a:t>
            </a:r>
            <a:r>
              <a:rPr lang="en-US" dirty="0" err="1"/>
              <a:t>odnos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jedinicu</a:t>
            </a:r>
            <a:r>
              <a:rPr lang="en-US" dirty="0"/>
              <a:t> V/°C. 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Senzori</a:t>
            </a:r>
            <a:r>
              <a:rPr lang="en-US" dirty="0"/>
              <a:t> se </a:t>
            </a:r>
            <a:r>
              <a:rPr lang="en-US" dirty="0" err="1"/>
              <a:t>prave</a:t>
            </a:r>
            <a:r>
              <a:rPr lang="en-US" dirty="0"/>
              <a:t> </a:t>
            </a:r>
            <a:r>
              <a:rPr lang="en-US" dirty="0" err="1"/>
              <a:t>tako</a:t>
            </a:r>
            <a:r>
              <a:rPr lang="en-US" dirty="0"/>
              <a:t> da ne </a:t>
            </a:r>
            <a:r>
              <a:rPr lang="en-US" dirty="0" err="1"/>
              <a:t>utiču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veličinu</a:t>
            </a:r>
            <a:r>
              <a:rPr lang="en-US" dirty="0"/>
              <a:t> </a:t>
            </a:r>
            <a:r>
              <a:rPr lang="en-US" dirty="0" err="1"/>
              <a:t>koju</a:t>
            </a:r>
            <a:r>
              <a:rPr lang="en-US" dirty="0"/>
              <a:t> </a:t>
            </a:r>
            <a:r>
              <a:rPr lang="en-US" dirty="0" err="1"/>
              <a:t>mjere</a:t>
            </a:r>
            <a:r>
              <a:rPr lang="en-US" dirty="0"/>
              <a:t>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Napredovanjem</a:t>
            </a:r>
            <a:r>
              <a:rPr lang="en-US" dirty="0"/>
              <a:t> </a:t>
            </a:r>
            <a:r>
              <a:rPr lang="en-US" dirty="0" err="1"/>
              <a:t>tehnologije</a:t>
            </a:r>
            <a:r>
              <a:rPr lang="en-US" dirty="0"/>
              <a:t> </a:t>
            </a:r>
            <a:r>
              <a:rPr lang="en-US" dirty="0" err="1"/>
              <a:t>danas</a:t>
            </a:r>
            <a:r>
              <a:rPr lang="en-US" dirty="0"/>
              <a:t> </a:t>
            </a:r>
            <a:r>
              <a:rPr lang="en-US" dirty="0" err="1"/>
              <a:t>imamo</a:t>
            </a:r>
            <a:r>
              <a:rPr lang="en-US" dirty="0"/>
              <a:t> </a:t>
            </a:r>
            <a:r>
              <a:rPr lang="en-US" dirty="0" err="1"/>
              <a:t>senzore</a:t>
            </a:r>
            <a:r>
              <a:rPr lang="en-US" dirty="0"/>
              <a:t> </a:t>
            </a:r>
            <a:r>
              <a:rPr lang="en-US" dirty="0" err="1"/>
              <a:t>mikrometarskih</a:t>
            </a:r>
            <a:r>
              <a:rPr lang="en-US" dirty="0"/>
              <a:t> </a:t>
            </a:r>
            <a:r>
              <a:rPr lang="en-US" dirty="0" err="1"/>
              <a:t>veličina</a:t>
            </a:r>
            <a:r>
              <a:rPr lang="en-US" dirty="0"/>
              <a:t>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/>
              <a:t>MEMS – </a:t>
            </a:r>
            <a:r>
              <a:rPr lang="en-US" i="1" dirty="0"/>
              <a:t>Micro Electro Mechanical System</a:t>
            </a:r>
            <a:r>
              <a:rPr lang="en-US" dirty="0"/>
              <a:t>. </a:t>
            </a:r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2" name="Google Shape;139;p27">
            <a:extLst>
              <a:ext uri="{FF2B5EF4-FFF2-40B4-BE49-F238E27FC236}">
                <a16:creationId xmlns:a16="http://schemas.microsoft.com/office/drawing/2014/main" id="{285FA2CF-0F74-B9AF-2EB9-C3CE06753E6E}"/>
              </a:ext>
            </a:extLst>
          </p:cNvPr>
          <p:cNvSpPr/>
          <p:nvPr/>
        </p:nvSpPr>
        <p:spPr>
          <a:xfrm rot="16200000" flipH="1">
            <a:off x="8179622" y="4102797"/>
            <a:ext cx="891300" cy="11901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F6AEBC7-E3A0-6A84-2809-165BB4870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410" y="4252200"/>
            <a:ext cx="1003590" cy="85199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D5CF432-9FCB-8AD5-742A-DE47F54978B1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5" name="Google Shape;139;p27">
              <a:extLst>
                <a:ext uri="{FF2B5EF4-FFF2-40B4-BE49-F238E27FC236}">
                  <a16:creationId xmlns:a16="http://schemas.microsoft.com/office/drawing/2014/main" id="{641744BE-7AB1-7E96-36E8-C566276005B8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" name="Picture 5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96B2DE1D-167B-19FE-6F42-1A402AF41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98322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Osjetljivost</a:t>
            </a:r>
            <a:r>
              <a:rPr lang="en-US" dirty="0"/>
              <a:t> </a:t>
            </a:r>
            <a:r>
              <a:rPr lang="en-US" dirty="0" err="1"/>
              <a:t>senzora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4F415D-5550-404D-9A57-D60E8359E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845" y="687468"/>
            <a:ext cx="3898749" cy="3768563"/>
          </a:xfrm>
          <a:prstGeom prst="rect">
            <a:avLst/>
          </a:prstGeom>
        </p:spPr>
      </p:pic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lang="en-US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3" name="Google Shape;139;p27">
            <a:extLst>
              <a:ext uri="{FF2B5EF4-FFF2-40B4-BE49-F238E27FC236}">
                <a16:creationId xmlns:a16="http://schemas.microsoft.com/office/drawing/2014/main" id="{DC8D202E-BFEF-75F5-2884-A68381715202}"/>
              </a:ext>
            </a:extLst>
          </p:cNvPr>
          <p:cNvSpPr/>
          <p:nvPr/>
        </p:nvSpPr>
        <p:spPr>
          <a:xfrm rot="16200000" flipH="1">
            <a:off x="8179622" y="4102797"/>
            <a:ext cx="891300" cy="11901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39;p27">
            <a:extLst>
              <a:ext uri="{FF2B5EF4-FFF2-40B4-BE49-F238E27FC236}">
                <a16:creationId xmlns:a16="http://schemas.microsoft.com/office/drawing/2014/main" id="{AB314F02-CE61-B12C-9D6C-272EDDB0CA85}"/>
              </a:ext>
            </a:extLst>
          </p:cNvPr>
          <p:cNvSpPr/>
          <p:nvPr/>
        </p:nvSpPr>
        <p:spPr>
          <a:xfrm rot="16200000" flipH="1">
            <a:off x="8179622" y="4102797"/>
            <a:ext cx="891300" cy="11901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3ABA6558-AFAF-674D-10BD-C6FAA70B8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477" y="4271854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6521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Terminologija</a:t>
            </a:r>
            <a:r>
              <a:rPr lang="en-US" dirty="0"/>
              <a:t> </a:t>
            </a:r>
            <a:r>
              <a:rPr lang="en-US" dirty="0" err="1"/>
              <a:t>senzora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Greška</a:t>
            </a:r>
            <a:r>
              <a:rPr lang="en-US" dirty="0"/>
              <a:t> </a:t>
            </a:r>
            <a:r>
              <a:rPr lang="en-US" dirty="0" err="1"/>
              <a:t>osjetljivosti</a:t>
            </a:r>
            <a:r>
              <a:rPr lang="en-US" dirty="0"/>
              <a:t> je </a:t>
            </a:r>
            <a:r>
              <a:rPr lang="en-US" dirty="0" err="1"/>
              <a:t>odstupanje</a:t>
            </a:r>
            <a:r>
              <a:rPr lang="en-US" dirty="0"/>
              <a:t> od </a:t>
            </a:r>
            <a:r>
              <a:rPr lang="en-US" dirty="0" err="1"/>
              <a:t>idealne</a:t>
            </a:r>
            <a:r>
              <a:rPr lang="en-US" dirty="0"/>
              <a:t> </a:t>
            </a:r>
            <a:r>
              <a:rPr lang="en-US" dirty="0" err="1"/>
              <a:t>prenosne</a:t>
            </a:r>
            <a:r>
              <a:rPr lang="en-US" dirty="0"/>
              <a:t> </a:t>
            </a:r>
            <a:r>
              <a:rPr lang="en-US" dirty="0" err="1"/>
              <a:t>karakteristike</a:t>
            </a:r>
            <a:r>
              <a:rPr lang="en-US" dirty="0"/>
              <a:t>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Opseg</a:t>
            </a:r>
            <a:r>
              <a:rPr lang="en-US" dirty="0"/>
              <a:t> </a:t>
            </a:r>
            <a:r>
              <a:rPr lang="en-US" dirty="0" err="1"/>
              <a:t>senzora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maksimum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minimum </a:t>
            </a:r>
            <a:r>
              <a:rPr lang="en-US" dirty="0" err="1"/>
              <a:t>vrijednosti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se </a:t>
            </a:r>
            <a:r>
              <a:rPr lang="en-US" dirty="0" err="1"/>
              <a:t>mogu</a:t>
            </a:r>
            <a:r>
              <a:rPr lang="en-US" dirty="0"/>
              <a:t> </a:t>
            </a:r>
            <a:r>
              <a:rPr lang="en-US" dirty="0" err="1"/>
              <a:t>mjeriti</a:t>
            </a:r>
            <a:r>
              <a:rPr lang="en-US" dirty="0"/>
              <a:t>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Preciznost</a:t>
            </a:r>
            <a:r>
              <a:rPr lang="en-US" dirty="0"/>
              <a:t> </a:t>
            </a:r>
            <a:r>
              <a:rPr lang="en-US" dirty="0" err="1"/>
              <a:t>senzora</a:t>
            </a:r>
            <a:r>
              <a:rPr lang="en-US" dirty="0"/>
              <a:t> je </a:t>
            </a:r>
            <a:r>
              <a:rPr lang="en-US" dirty="0" err="1"/>
              <a:t>stepen</a:t>
            </a:r>
            <a:r>
              <a:rPr lang="en-US" dirty="0"/>
              <a:t> </a:t>
            </a:r>
            <a:r>
              <a:rPr lang="en-US" dirty="0" err="1"/>
              <a:t>ponovljivosti</a:t>
            </a:r>
            <a:r>
              <a:rPr lang="en-US" dirty="0"/>
              <a:t> </a:t>
            </a:r>
            <a:r>
              <a:rPr lang="en-US" dirty="0" err="1"/>
              <a:t>mjerenja</a:t>
            </a:r>
            <a:r>
              <a:rPr lang="en-US" dirty="0"/>
              <a:t>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Tačnost</a:t>
            </a:r>
            <a:r>
              <a:rPr lang="en-US" dirty="0"/>
              <a:t> </a:t>
            </a:r>
            <a:r>
              <a:rPr lang="en-US" dirty="0" err="1"/>
              <a:t>senzora</a:t>
            </a:r>
            <a:r>
              <a:rPr lang="en-US" dirty="0"/>
              <a:t> je </a:t>
            </a:r>
            <a:r>
              <a:rPr lang="en-US" dirty="0" err="1"/>
              <a:t>stepen</a:t>
            </a:r>
            <a:r>
              <a:rPr lang="en-US" dirty="0"/>
              <a:t> </a:t>
            </a:r>
            <a:r>
              <a:rPr lang="en-US" dirty="0" err="1"/>
              <a:t>bliskosti</a:t>
            </a:r>
            <a:r>
              <a:rPr lang="en-US" dirty="0"/>
              <a:t> </a:t>
            </a:r>
            <a:r>
              <a:rPr lang="en-US" dirty="0" err="1"/>
              <a:t>izmjerene</a:t>
            </a:r>
            <a:r>
              <a:rPr lang="en-US" dirty="0"/>
              <a:t> </a:t>
            </a:r>
            <a:r>
              <a:rPr lang="en-US" dirty="0" err="1"/>
              <a:t>veličine</a:t>
            </a:r>
            <a:r>
              <a:rPr lang="en-US" dirty="0"/>
              <a:t> </a:t>
            </a:r>
            <a:r>
              <a:rPr lang="en-US" dirty="0" err="1"/>
              <a:t>stvarnoj</a:t>
            </a:r>
            <a:r>
              <a:rPr lang="en-US" dirty="0"/>
              <a:t> </a:t>
            </a:r>
            <a:r>
              <a:rPr lang="en-US" dirty="0" err="1"/>
              <a:t>vrijednosti</a:t>
            </a:r>
            <a:r>
              <a:rPr lang="en-US" dirty="0"/>
              <a:t>, </a:t>
            </a:r>
            <a:r>
              <a:rPr lang="en-US" dirty="0" err="1"/>
              <a:t>obično</a:t>
            </a:r>
            <a:r>
              <a:rPr lang="en-US" dirty="0"/>
              <a:t> se </a:t>
            </a:r>
            <a:r>
              <a:rPr lang="en-US" dirty="0" err="1"/>
              <a:t>govori</a:t>
            </a:r>
            <a:r>
              <a:rPr lang="en-US" dirty="0"/>
              <a:t> o </a:t>
            </a:r>
            <a:r>
              <a:rPr lang="en-US" dirty="0" err="1"/>
              <a:t>maksimalnom</a:t>
            </a:r>
            <a:r>
              <a:rPr lang="en-US" dirty="0"/>
              <a:t> </a:t>
            </a:r>
            <a:r>
              <a:rPr lang="en-US" dirty="0" err="1"/>
              <a:t>odstupanju</a:t>
            </a:r>
            <a:r>
              <a:rPr lang="en-US" dirty="0"/>
              <a:t> od </a:t>
            </a:r>
            <a:r>
              <a:rPr lang="en-US" dirty="0" err="1"/>
              <a:t>stvarne</a:t>
            </a:r>
            <a:r>
              <a:rPr lang="en-US" dirty="0"/>
              <a:t> </a:t>
            </a:r>
            <a:r>
              <a:rPr lang="en-US" dirty="0" err="1"/>
              <a:t>veličine</a:t>
            </a:r>
            <a:r>
              <a:rPr lang="en-US" dirty="0"/>
              <a:t>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Rezolucija</a:t>
            </a:r>
            <a:r>
              <a:rPr lang="en-US" dirty="0"/>
              <a:t> </a:t>
            </a:r>
            <a:r>
              <a:rPr lang="en-US" dirty="0" err="1"/>
              <a:t>senzora</a:t>
            </a:r>
            <a:r>
              <a:rPr lang="en-US" dirty="0"/>
              <a:t> je </a:t>
            </a:r>
            <a:r>
              <a:rPr lang="en-US" dirty="0" err="1"/>
              <a:t>najmanja</a:t>
            </a:r>
            <a:r>
              <a:rPr lang="en-US" dirty="0"/>
              <a:t> </a:t>
            </a:r>
            <a:r>
              <a:rPr lang="en-US" dirty="0" err="1"/>
              <a:t>promjena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se </a:t>
            </a:r>
            <a:r>
              <a:rPr lang="en-US" dirty="0" err="1"/>
              <a:t>može</a:t>
            </a:r>
            <a:r>
              <a:rPr lang="en-US" dirty="0"/>
              <a:t> </a:t>
            </a:r>
            <a:r>
              <a:rPr lang="en-US" dirty="0" err="1"/>
              <a:t>detektovati</a:t>
            </a:r>
            <a:r>
              <a:rPr lang="en-US" dirty="0"/>
              <a:t>. </a:t>
            </a:r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1F4CFDA-5962-36AD-512A-7F0F6230086D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3" name="Google Shape;139;p27">
              <a:extLst>
                <a:ext uri="{FF2B5EF4-FFF2-40B4-BE49-F238E27FC236}">
                  <a16:creationId xmlns:a16="http://schemas.microsoft.com/office/drawing/2014/main" id="{F6EF5C1F-0D5E-8B60-65B0-591D33C189FF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Picture 3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D6682274-F592-3AD9-23F9-87BF6F9A7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68270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Preciznost i tačnost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lang="en-US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DA88AB-C2EA-4092-8CD8-DB9922707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838" y="757032"/>
            <a:ext cx="3182323" cy="327813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0BD6C53-AA0D-4552-7F92-737B723BA0EA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4" name="Google Shape;139;p27">
              <a:extLst>
                <a:ext uri="{FF2B5EF4-FFF2-40B4-BE49-F238E27FC236}">
                  <a16:creationId xmlns:a16="http://schemas.microsoft.com/office/drawing/2014/main" id="{31629CDB-E14A-F35B-D800-1F5F51DA731C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" name="Picture 4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A1B4E383-3F75-2709-383E-3DA1A473B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09651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Terminologija</a:t>
            </a:r>
            <a:r>
              <a:rPr lang="en-US" dirty="0"/>
              <a:t> </a:t>
            </a:r>
            <a:r>
              <a:rPr lang="en-US" dirty="0" err="1"/>
              <a:t>senzora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Većina</a:t>
            </a:r>
            <a:r>
              <a:rPr lang="en-US" dirty="0"/>
              <a:t> </a:t>
            </a:r>
            <a:r>
              <a:rPr lang="en-US" dirty="0" err="1"/>
              <a:t>senzora</a:t>
            </a:r>
            <a:r>
              <a:rPr lang="en-US" dirty="0"/>
              <a:t> </a:t>
            </a:r>
            <a:r>
              <a:rPr lang="en-US" dirty="0" err="1"/>
              <a:t>imaju</a:t>
            </a:r>
            <a:r>
              <a:rPr lang="en-US" dirty="0"/>
              <a:t> </a:t>
            </a:r>
            <a:r>
              <a:rPr lang="en-US" dirty="0" err="1"/>
              <a:t>linearnu</a:t>
            </a:r>
            <a:r>
              <a:rPr lang="en-US" dirty="0"/>
              <a:t> </a:t>
            </a:r>
            <a:r>
              <a:rPr lang="en-US" dirty="0" err="1"/>
              <a:t>prenosnu</a:t>
            </a:r>
            <a:r>
              <a:rPr lang="en-US" dirty="0"/>
              <a:t> </a:t>
            </a:r>
            <a:r>
              <a:rPr lang="en-US" dirty="0" err="1"/>
              <a:t>funkciju</a:t>
            </a:r>
            <a:r>
              <a:rPr lang="en-US" dirty="0"/>
              <a:t>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/>
              <a:t>Na </a:t>
            </a:r>
            <a:r>
              <a:rPr lang="en-US" dirty="0" err="1"/>
              <a:t>primjer</a:t>
            </a:r>
            <a:r>
              <a:rPr lang="en-US" dirty="0"/>
              <a:t> </a:t>
            </a:r>
            <a:r>
              <a:rPr lang="en-US" dirty="0" err="1"/>
              <a:t>linearni</a:t>
            </a:r>
            <a:r>
              <a:rPr lang="en-US" dirty="0"/>
              <a:t> </a:t>
            </a:r>
            <a:r>
              <a:rPr lang="en-US" dirty="0" err="1"/>
              <a:t>električni</a:t>
            </a:r>
            <a:r>
              <a:rPr lang="en-US" dirty="0"/>
              <a:t> </a:t>
            </a:r>
            <a:r>
              <a:rPr lang="en-US" dirty="0" err="1"/>
              <a:t>senzor</a:t>
            </a:r>
            <a:r>
              <a:rPr lang="en-US" dirty="0"/>
              <a:t> temperature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konstantan</a:t>
            </a:r>
            <a:r>
              <a:rPr lang="en-US" dirty="0"/>
              <a:t> </a:t>
            </a:r>
            <a:r>
              <a:rPr lang="en-US" dirty="0" err="1"/>
              <a:t>odnos</a:t>
            </a:r>
            <a:r>
              <a:rPr lang="en-US" dirty="0"/>
              <a:t> </a:t>
            </a:r>
            <a:r>
              <a:rPr lang="en-US" dirty="0" err="1"/>
              <a:t>napona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temperature.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/>
              <a:t>Na </a:t>
            </a:r>
            <a:r>
              <a:rPr lang="en-US" dirty="0" err="1"/>
              <a:t>izlaznu</a:t>
            </a:r>
            <a:r>
              <a:rPr lang="en-US" dirty="0"/>
              <a:t> </a:t>
            </a:r>
            <a:r>
              <a:rPr lang="en-US" dirty="0" err="1"/>
              <a:t>vrijednost</a:t>
            </a:r>
            <a:r>
              <a:rPr lang="en-US" dirty="0"/>
              <a:t> </a:t>
            </a:r>
            <a:r>
              <a:rPr lang="en-US" dirty="0" err="1"/>
              <a:t>često</a:t>
            </a:r>
            <a:r>
              <a:rPr lang="en-US" dirty="0"/>
              <a:t> se </a:t>
            </a:r>
            <a:r>
              <a:rPr lang="en-US" dirty="0" err="1"/>
              <a:t>dodaje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oduzima</a:t>
            </a:r>
            <a:r>
              <a:rPr lang="en-US" dirty="0"/>
              <a:t> </a:t>
            </a:r>
            <a:r>
              <a:rPr lang="en-US" i="1" dirty="0"/>
              <a:t>offset</a:t>
            </a:r>
            <a:r>
              <a:rPr lang="en-US" dirty="0"/>
              <a:t>. 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Histerezis</a:t>
            </a:r>
            <a:r>
              <a:rPr lang="en-US" dirty="0"/>
              <a:t> je </a:t>
            </a:r>
            <a:r>
              <a:rPr lang="en-US" dirty="0" err="1"/>
              <a:t>osobina</a:t>
            </a:r>
            <a:r>
              <a:rPr lang="en-US" dirty="0"/>
              <a:t> da </a:t>
            </a:r>
            <a:r>
              <a:rPr lang="en-US" dirty="0" err="1"/>
              <a:t>izlazna</a:t>
            </a:r>
            <a:r>
              <a:rPr lang="en-US" dirty="0"/>
              <a:t> </a:t>
            </a:r>
            <a:r>
              <a:rPr lang="en-US" dirty="0" err="1"/>
              <a:t>vrijednost</a:t>
            </a:r>
            <a:r>
              <a:rPr lang="en-US" dirty="0"/>
              <a:t> </a:t>
            </a:r>
            <a:r>
              <a:rPr lang="en-US" dirty="0" err="1"/>
              <a:t>zavisi</a:t>
            </a:r>
            <a:r>
              <a:rPr lang="en-US" dirty="0"/>
              <a:t> od </a:t>
            </a:r>
            <a:r>
              <a:rPr lang="en-US" dirty="0" err="1"/>
              <a:t>prethodne</a:t>
            </a:r>
            <a:r>
              <a:rPr lang="en-US" dirty="0"/>
              <a:t> </a:t>
            </a:r>
            <a:r>
              <a:rPr lang="en-US" dirty="0" err="1"/>
              <a:t>mjerene</a:t>
            </a:r>
            <a:r>
              <a:rPr lang="en-US" dirty="0"/>
              <a:t> </a:t>
            </a:r>
            <a:r>
              <a:rPr lang="en-US" dirty="0" err="1"/>
              <a:t>vrijednosti</a:t>
            </a:r>
            <a:r>
              <a:rPr lang="en-US" dirty="0"/>
              <a:t>.</a:t>
            </a:r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2D48F4B-206D-A05C-AACB-610C749A6753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3" name="Google Shape;139;p27">
              <a:extLst>
                <a:ext uri="{FF2B5EF4-FFF2-40B4-BE49-F238E27FC236}">
                  <a16:creationId xmlns:a16="http://schemas.microsoft.com/office/drawing/2014/main" id="{4AD281E2-69A5-E46B-C95D-C49289D7229F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Picture 3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EE8F05BD-4CD8-C629-66C5-8DBB6138C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31402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MEMS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lang="en-US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4" name="Picture 3" descr="A close-up of a white square&#10;&#10;Description automatically generated">
            <a:extLst>
              <a:ext uri="{FF2B5EF4-FFF2-40B4-BE49-F238E27FC236}">
                <a16:creationId xmlns:a16="http://schemas.microsoft.com/office/drawing/2014/main" id="{DB2C529B-65F3-49CC-AC5D-5C9329D67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398" y="561309"/>
            <a:ext cx="4021644" cy="36695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922F5CA-F3B8-15F6-0944-E639A10A13C8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14" name="Google Shape;139;p27">
              <a:extLst>
                <a:ext uri="{FF2B5EF4-FFF2-40B4-BE49-F238E27FC236}">
                  <a16:creationId xmlns:a16="http://schemas.microsoft.com/office/drawing/2014/main" id="{F6E01C8B-D629-CB26-DD37-111B96D78D92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" name="Picture 14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05020E6D-4C45-AF47-8BF8-F76C1808C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86165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MEMS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lang="en-US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922F5CA-F3B8-15F6-0944-E639A10A13C8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14" name="Google Shape;139;p27">
              <a:extLst>
                <a:ext uri="{FF2B5EF4-FFF2-40B4-BE49-F238E27FC236}">
                  <a16:creationId xmlns:a16="http://schemas.microsoft.com/office/drawing/2014/main" id="{F6E01C8B-D629-CB26-DD37-111B96D78D92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" name="Picture 14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05020E6D-4C45-AF47-8BF8-F76C1808C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  <p:pic>
        <p:nvPicPr>
          <p:cNvPr id="3" name="Picture 2" descr="A diagram of a mass acceleration&#10;&#10;Description automatically generated">
            <a:extLst>
              <a:ext uri="{FF2B5EF4-FFF2-40B4-BE49-F238E27FC236}">
                <a16:creationId xmlns:a16="http://schemas.microsoft.com/office/drawing/2014/main" id="{082534EF-5885-B9F8-F892-90F864EB6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0364" y="780393"/>
            <a:ext cx="5723271" cy="321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6431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i="1" dirty="0"/>
              <a:t>Attitude and heading reference system </a:t>
            </a:r>
            <a:r>
              <a:rPr lang="en-US" dirty="0"/>
              <a:t>– AHRS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3" y="540000"/>
            <a:ext cx="5917589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/>
              <a:t>AHRS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sastoji</a:t>
            </a:r>
            <a:r>
              <a:rPr lang="en-US" dirty="0"/>
              <a:t> se od </a:t>
            </a:r>
            <a:r>
              <a:rPr lang="en-US" dirty="0" err="1"/>
              <a:t>senzora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daju</a:t>
            </a:r>
            <a:r>
              <a:rPr lang="en-US" dirty="0"/>
              <a:t> </a:t>
            </a:r>
            <a:r>
              <a:rPr lang="en-US" dirty="0" err="1"/>
              <a:t>navigaione</a:t>
            </a:r>
            <a:r>
              <a:rPr lang="en-US" dirty="0"/>
              <a:t> </a:t>
            </a:r>
            <a:r>
              <a:rPr lang="en-US" dirty="0" err="1"/>
              <a:t>podatke</a:t>
            </a:r>
            <a:r>
              <a:rPr lang="en-US" dirty="0"/>
              <a:t> za </a:t>
            </a:r>
            <a:r>
              <a:rPr lang="en-US" dirty="0" err="1"/>
              <a:t>avione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druge</a:t>
            </a:r>
            <a:r>
              <a:rPr lang="en-US" dirty="0"/>
              <a:t> </a:t>
            </a:r>
            <a:r>
              <a:rPr lang="en-US" dirty="0" err="1"/>
              <a:t>letjelice</a:t>
            </a:r>
            <a:r>
              <a:rPr lang="en-US" dirty="0"/>
              <a:t> (</a:t>
            </a:r>
            <a:r>
              <a:rPr lang="en-US" i="1" dirty="0"/>
              <a:t>roll</a:t>
            </a:r>
            <a:r>
              <a:rPr lang="en-US" dirty="0"/>
              <a:t>, </a:t>
            </a:r>
            <a:r>
              <a:rPr lang="en-US" i="1" dirty="0"/>
              <a:t>pitch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i="1" dirty="0"/>
              <a:t>yaw</a:t>
            </a:r>
            <a:r>
              <a:rPr lang="en-US" dirty="0"/>
              <a:t>). 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/>
              <a:t>U </a:t>
            </a:r>
            <a:r>
              <a:rPr lang="en-US" dirty="0" err="1"/>
              <a:t>nekim</a:t>
            </a:r>
            <a:r>
              <a:rPr lang="en-US" dirty="0"/>
              <a:t> </a:t>
            </a:r>
            <a:r>
              <a:rPr lang="en-US" dirty="0" err="1"/>
              <a:t>literaturama</a:t>
            </a:r>
            <a:r>
              <a:rPr lang="en-US" dirty="0"/>
              <a:t> </a:t>
            </a:r>
            <a:r>
              <a:rPr lang="en-US" dirty="0" err="1"/>
              <a:t>označavaju</a:t>
            </a:r>
            <a:r>
              <a:rPr lang="en-US" dirty="0"/>
              <a:t> se </a:t>
            </a:r>
            <a:r>
              <a:rPr lang="en-US" dirty="0" err="1"/>
              <a:t>kao</a:t>
            </a:r>
            <a:r>
              <a:rPr lang="en-US" dirty="0"/>
              <a:t> MARG </a:t>
            </a:r>
            <a:r>
              <a:rPr lang="en-US" dirty="0" err="1"/>
              <a:t>senzori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obuhvataju</a:t>
            </a:r>
            <a:r>
              <a:rPr lang="en-US" dirty="0"/>
              <a:t> </a:t>
            </a:r>
            <a:r>
              <a:rPr lang="en-US" dirty="0" err="1"/>
              <a:t>žiroskop</a:t>
            </a:r>
            <a:r>
              <a:rPr lang="en-US" dirty="0"/>
              <a:t>, </a:t>
            </a:r>
            <a:r>
              <a:rPr lang="en-US" dirty="0" err="1"/>
              <a:t>akcelerometar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magnetometar</a:t>
            </a:r>
            <a:r>
              <a:rPr lang="en-US" dirty="0"/>
              <a:t>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/>
              <a:t>IMU – </a:t>
            </a:r>
            <a:r>
              <a:rPr lang="en-US" i="1" dirty="0"/>
              <a:t>Inertial Measurement Unit</a:t>
            </a:r>
            <a:endParaRPr lang="sr-Latn-RS" i="1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5067B4-667A-44B9-B143-3CAA5BC64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031" y="1183538"/>
            <a:ext cx="2897969" cy="205887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52261F0-446A-9595-491B-D117779EC847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4" name="Google Shape;139;p27">
              <a:extLst>
                <a:ext uri="{FF2B5EF4-FFF2-40B4-BE49-F238E27FC236}">
                  <a16:creationId xmlns:a16="http://schemas.microsoft.com/office/drawing/2014/main" id="{27CD6827-78E2-8C80-0F02-B7D39A61614B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" name="Picture 4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0C6E5375-8F20-0114-2D44-C40CBC397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78985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sr-Latn-RS" dirty="0"/>
              <a:t>MPU-9250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92E238-4A57-4147-AFC6-D0F60E5A0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231" y="901937"/>
            <a:ext cx="2292837" cy="2106301"/>
          </a:xfrm>
          <a:prstGeom prst="rect">
            <a:avLst/>
          </a:prstGeom>
        </p:spPr>
      </p:pic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72F3A3-967F-4904-9BC9-E9BEAB80E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466" y="901937"/>
            <a:ext cx="1717402" cy="17496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77C466-E16D-4CC6-A5AB-D6723824C388}"/>
              </a:ext>
            </a:extLst>
          </p:cNvPr>
          <p:cNvSpPr txBox="1"/>
          <p:nvPr/>
        </p:nvSpPr>
        <p:spPr>
          <a:xfrm>
            <a:off x="1765231" y="2870015"/>
            <a:ext cx="2292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>
                <a:latin typeface="Catamaran Light" panose="020B0604020202020204" charset="0"/>
                <a:cs typeface="Catamaran Light" panose="020B0604020202020204" charset="0"/>
              </a:rPr>
              <a:t>MPU-9250 </a:t>
            </a:r>
            <a:br>
              <a:rPr lang="sr-Latn-RS" dirty="0">
                <a:latin typeface="Catamaran Light" panose="020B0604020202020204" charset="0"/>
                <a:cs typeface="Catamaran Light" panose="020B0604020202020204" charset="0"/>
              </a:rPr>
            </a:br>
            <a:r>
              <a:rPr lang="sr-Latn-RS" dirty="0">
                <a:latin typeface="Catamaran Light" panose="020B0604020202020204" charset="0"/>
                <a:cs typeface="Catamaran Light" panose="020B0604020202020204" charset="0"/>
              </a:rPr>
              <a:t>čip</a:t>
            </a:r>
            <a:endParaRPr lang="en-US" dirty="0">
              <a:latin typeface="Catamaran Light" panose="020B0604020202020204" charset="0"/>
              <a:cs typeface="Catamaran Light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332151-89A2-4760-B42F-908133372103}"/>
              </a:ext>
            </a:extLst>
          </p:cNvPr>
          <p:cNvSpPr txBox="1"/>
          <p:nvPr/>
        </p:nvSpPr>
        <p:spPr>
          <a:xfrm>
            <a:off x="5348466" y="2848052"/>
            <a:ext cx="1717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>
                <a:latin typeface="Catamaran Light" panose="020B0604020202020204" charset="0"/>
                <a:cs typeface="Catamaran Light" panose="020B0604020202020204" charset="0"/>
              </a:rPr>
              <a:t>MPU-9250 </a:t>
            </a:r>
            <a:br>
              <a:rPr lang="sr-Latn-RS" dirty="0">
                <a:latin typeface="Catamaran Light" panose="020B0604020202020204" charset="0"/>
                <a:cs typeface="Catamaran Light" panose="020B0604020202020204" charset="0"/>
              </a:rPr>
            </a:br>
            <a:r>
              <a:rPr lang="sr-Latn-RS" dirty="0">
                <a:latin typeface="Catamaran Light" panose="020B0604020202020204" charset="0"/>
                <a:cs typeface="Catamaran Light" panose="020B0604020202020204" charset="0"/>
              </a:rPr>
              <a:t>razvojna ploča</a:t>
            </a:r>
            <a:endParaRPr lang="en-US" dirty="0">
              <a:latin typeface="Catamaran Light" panose="020B0604020202020204" charset="0"/>
              <a:cs typeface="Catamaran Light" panose="020B060402020202020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574D014-EB88-5520-4223-71F40A52BC3B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5" name="Google Shape;139;p27">
              <a:extLst>
                <a:ext uri="{FF2B5EF4-FFF2-40B4-BE49-F238E27FC236}">
                  <a16:creationId xmlns:a16="http://schemas.microsoft.com/office/drawing/2014/main" id="{CEBCBDAD-D384-3F09-A798-C5587486C66B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" name="Picture 7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57C3351E-29E3-482D-5EA9-20AD0D7F7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9309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546457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Vrste i arhitekture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it-IT" dirty="0"/>
              <a:t>Postoji nekoliko različitih arhitektura mikrokontrolera od kojih je ARM najzastupljenija.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RS" dirty="0"/>
              <a:t>ARM daje licence proizvođačima (</a:t>
            </a:r>
            <a:r>
              <a:rPr lang="sr-Latn-RS" dirty="0" err="1"/>
              <a:t>Vendors</a:t>
            </a:r>
            <a:r>
              <a:rPr lang="sr-Latn-RS" dirty="0"/>
              <a:t>) kao što su ST, </a:t>
            </a:r>
            <a:r>
              <a:rPr lang="sr-Latn-RS" dirty="0" err="1"/>
              <a:t>Atmel</a:t>
            </a:r>
            <a:r>
              <a:rPr lang="sr-Latn-RS" dirty="0"/>
              <a:t>, </a:t>
            </a:r>
            <a:r>
              <a:rPr lang="sr-Latn-RS" dirty="0" err="1"/>
              <a:t>Freescale</a:t>
            </a:r>
            <a:r>
              <a:rPr lang="sr-Latn-RS" dirty="0"/>
              <a:t>, TI i drugi koji proizvode </a:t>
            </a:r>
            <a:r>
              <a:rPr lang="sr-Latn-RS" dirty="0" err="1"/>
              <a:t>mikrokontrolere</a:t>
            </a:r>
            <a:r>
              <a:rPr lang="sr-Latn-RS" dirty="0"/>
              <a:t> sa ARM jezgrom i svojim memorijama i periferijama.</a:t>
            </a:r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914FD5-C087-4560-8894-4771F7DF9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728" y="1970035"/>
            <a:ext cx="2112544" cy="228216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F8BBF3-7562-C091-8849-432C2D556B0F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4" name="Google Shape;139;p27">
              <a:extLst>
                <a:ext uri="{FF2B5EF4-FFF2-40B4-BE49-F238E27FC236}">
                  <a16:creationId xmlns:a16="http://schemas.microsoft.com/office/drawing/2014/main" id="{CC25282A-7D8E-E45B-9094-B16CF5E24F47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" name="Picture 4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37ED55A5-3831-2A7B-9AFC-F788B1BE9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093833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MPU-9250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/>
              <a:t>MPU-9250 je </a:t>
            </a:r>
            <a:r>
              <a:rPr lang="en-US" i="1" dirty="0"/>
              <a:t>multi-chip</a:t>
            </a:r>
            <a:r>
              <a:rPr lang="en-US" dirty="0"/>
              <a:t> u QFN </a:t>
            </a:r>
            <a:r>
              <a:rPr lang="en-US" dirty="0" err="1"/>
              <a:t>pakovanju</a:t>
            </a:r>
            <a:r>
              <a:rPr lang="en-US" dirty="0"/>
              <a:t>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/>
              <a:t>U </a:t>
            </a:r>
            <a:r>
              <a:rPr lang="en-US" dirty="0" err="1"/>
              <a:t>jednom</a:t>
            </a:r>
            <a:r>
              <a:rPr lang="en-US" dirty="0"/>
              <a:t> </a:t>
            </a:r>
            <a:r>
              <a:rPr lang="en-US" dirty="0" err="1"/>
              <a:t>čipu</a:t>
            </a:r>
            <a:r>
              <a:rPr lang="en-US" dirty="0"/>
              <a:t> </a:t>
            </a:r>
            <a:r>
              <a:rPr lang="en-US" dirty="0" err="1"/>
              <a:t>nalazi</a:t>
            </a:r>
            <a:r>
              <a:rPr lang="en-US" dirty="0"/>
              <a:t> se </a:t>
            </a:r>
            <a:r>
              <a:rPr lang="en-US" dirty="0" err="1"/>
              <a:t>žiroskop</a:t>
            </a:r>
            <a:r>
              <a:rPr lang="en-US" dirty="0"/>
              <a:t>, </a:t>
            </a:r>
            <a:r>
              <a:rPr lang="en-US" dirty="0" err="1"/>
              <a:t>akcelerometar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magnetometar</a:t>
            </a:r>
            <a:r>
              <a:rPr lang="en-US" dirty="0"/>
              <a:t> (</a:t>
            </a:r>
            <a:r>
              <a:rPr lang="en-US" dirty="0" err="1"/>
              <a:t>kompas</a:t>
            </a:r>
            <a:r>
              <a:rPr lang="en-US" dirty="0"/>
              <a:t>).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Svi</a:t>
            </a:r>
            <a:r>
              <a:rPr lang="en-US" dirty="0"/>
              <a:t> </a:t>
            </a:r>
            <a:r>
              <a:rPr lang="en-US" dirty="0" err="1"/>
              <a:t>senzori</a:t>
            </a:r>
            <a:r>
              <a:rPr lang="en-US" dirty="0"/>
              <a:t> </a:t>
            </a:r>
            <a:r>
              <a:rPr lang="en-US" dirty="0" err="1"/>
              <a:t>mjere</a:t>
            </a:r>
            <a:r>
              <a:rPr lang="en-US" dirty="0"/>
              <a:t> u tri </a:t>
            </a:r>
            <a:r>
              <a:rPr lang="en-US" dirty="0" err="1"/>
              <a:t>ose</a:t>
            </a:r>
            <a:r>
              <a:rPr lang="en-US" dirty="0"/>
              <a:t>, pa se </a:t>
            </a:r>
            <a:r>
              <a:rPr lang="en-US" dirty="0" err="1"/>
              <a:t>zato</a:t>
            </a:r>
            <a:r>
              <a:rPr lang="en-US" dirty="0"/>
              <a:t> </a:t>
            </a:r>
            <a:r>
              <a:rPr lang="en-US" dirty="0" err="1"/>
              <a:t>kaže</a:t>
            </a:r>
            <a:r>
              <a:rPr lang="en-US" dirty="0"/>
              <a:t> da je </a:t>
            </a:r>
            <a:r>
              <a:rPr lang="en-US" dirty="0" err="1"/>
              <a:t>ovo</a:t>
            </a:r>
            <a:r>
              <a:rPr lang="en-US" dirty="0"/>
              <a:t> 9-</a:t>
            </a:r>
            <a:r>
              <a:rPr lang="en-US" i="1" dirty="0"/>
              <a:t>axis</a:t>
            </a:r>
            <a:r>
              <a:rPr lang="en-US" dirty="0"/>
              <a:t> </a:t>
            </a:r>
            <a:r>
              <a:rPr lang="en-US" i="1" dirty="0" err="1"/>
              <a:t>MotionTracking</a:t>
            </a:r>
            <a:r>
              <a:rPr lang="en-US" dirty="0"/>
              <a:t> </a:t>
            </a:r>
            <a:r>
              <a:rPr lang="en-US" dirty="0" err="1"/>
              <a:t>uređaj</a:t>
            </a:r>
            <a:r>
              <a:rPr lang="en-US" dirty="0"/>
              <a:t>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it-IT" dirty="0"/>
              <a:t>Ima integrisan i senzor temperature.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pl-PL" dirty="0"/>
              <a:t>Od komunikacionih interfejsa posjeduje I2C i SPI.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Sva</a:t>
            </a:r>
            <a:r>
              <a:rPr lang="en-US" dirty="0"/>
              <a:t> tri </a:t>
            </a:r>
            <a:r>
              <a:rPr lang="en-US" dirty="0" err="1"/>
              <a:t>senzora</a:t>
            </a:r>
            <a:r>
              <a:rPr lang="en-US" dirty="0"/>
              <a:t> po </a:t>
            </a:r>
            <a:r>
              <a:rPr lang="en-US" dirty="0" err="1"/>
              <a:t>tehnologiji</a:t>
            </a:r>
            <a:r>
              <a:rPr lang="en-US" dirty="0"/>
              <a:t> </a:t>
            </a:r>
            <a:r>
              <a:rPr lang="en-US" dirty="0" err="1"/>
              <a:t>pripadaju</a:t>
            </a:r>
            <a:r>
              <a:rPr lang="en-US" dirty="0"/>
              <a:t> MEMS </a:t>
            </a:r>
            <a:r>
              <a:rPr lang="en-US" dirty="0" err="1"/>
              <a:t>grupi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inače</a:t>
            </a:r>
            <a:r>
              <a:rPr lang="en-US" dirty="0"/>
              <a:t> </a:t>
            </a:r>
            <a:r>
              <a:rPr lang="en-US" dirty="0" err="1"/>
              <a:t>daju</a:t>
            </a:r>
            <a:r>
              <a:rPr lang="en-US" dirty="0"/>
              <a:t> </a:t>
            </a:r>
            <a:r>
              <a:rPr lang="en-US" dirty="0" err="1"/>
              <a:t>električni</a:t>
            </a:r>
            <a:r>
              <a:rPr lang="en-US" dirty="0"/>
              <a:t> </a:t>
            </a:r>
            <a:r>
              <a:rPr lang="en-US" dirty="0" err="1"/>
              <a:t>napon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izlaznu</a:t>
            </a:r>
            <a:r>
              <a:rPr lang="en-US" dirty="0"/>
              <a:t> </a:t>
            </a:r>
            <a:r>
              <a:rPr lang="en-US" dirty="0" err="1"/>
              <a:t>veličinu</a:t>
            </a:r>
            <a:r>
              <a:rPr lang="en-US" dirty="0"/>
              <a:t>, </a:t>
            </a:r>
            <a:r>
              <a:rPr lang="en-US" dirty="0" err="1"/>
              <a:t>ali</a:t>
            </a:r>
            <a:r>
              <a:rPr lang="en-US" dirty="0"/>
              <a:t> u </a:t>
            </a:r>
            <a:r>
              <a:rPr lang="en-US" dirty="0" err="1"/>
              <a:t>sklopu</a:t>
            </a:r>
            <a:r>
              <a:rPr lang="en-US" dirty="0"/>
              <a:t> </a:t>
            </a:r>
            <a:r>
              <a:rPr lang="en-US" dirty="0" err="1"/>
              <a:t>ovog</a:t>
            </a:r>
            <a:r>
              <a:rPr lang="en-US" dirty="0"/>
              <a:t> </a:t>
            </a:r>
            <a:r>
              <a:rPr lang="en-US" dirty="0" err="1"/>
              <a:t>modula</a:t>
            </a:r>
            <a:r>
              <a:rPr lang="en-US" dirty="0"/>
              <a:t> </a:t>
            </a:r>
            <a:r>
              <a:rPr lang="en-US" dirty="0" err="1"/>
              <a:t>nalaze</a:t>
            </a:r>
            <a:r>
              <a:rPr lang="en-US" dirty="0"/>
              <a:t> se AD </a:t>
            </a:r>
            <a:r>
              <a:rPr lang="en-US" dirty="0" err="1"/>
              <a:t>konvertori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daju</a:t>
            </a:r>
            <a:r>
              <a:rPr lang="en-US" dirty="0"/>
              <a:t> </a:t>
            </a:r>
            <a:r>
              <a:rPr lang="en-US" dirty="0" err="1"/>
              <a:t>digitalnu</a:t>
            </a:r>
            <a:r>
              <a:rPr lang="en-US" dirty="0"/>
              <a:t> </a:t>
            </a:r>
            <a:r>
              <a:rPr lang="en-US" dirty="0" err="1"/>
              <a:t>predstavu</a:t>
            </a:r>
            <a:r>
              <a:rPr lang="en-US" dirty="0"/>
              <a:t>. </a:t>
            </a:r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5CC196B-F2A1-2018-1787-C7CE9D50F5BD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3" name="Google Shape;139;p27">
              <a:extLst>
                <a:ext uri="{FF2B5EF4-FFF2-40B4-BE49-F238E27FC236}">
                  <a16:creationId xmlns:a16="http://schemas.microsoft.com/office/drawing/2014/main" id="{FDF4F873-9092-D2A3-5ABF-64A0BF7BD21E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Picture 3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992B6E02-116F-6E92-A51E-0A571D314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20535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MPU-9250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F246EF-DB24-4F95-BF9F-010BBDA74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355" y="660817"/>
            <a:ext cx="6641730" cy="3611038"/>
          </a:xfrm>
          <a:prstGeom prst="rect">
            <a:avLst/>
          </a:prstGeom>
        </p:spPr>
      </p:pic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lang="en-US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5919203-3E09-2295-73BA-3CDD9341BDA3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4" name="Google Shape;139;p27">
              <a:extLst>
                <a:ext uri="{FF2B5EF4-FFF2-40B4-BE49-F238E27FC236}">
                  <a16:creationId xmlns:a16="http://schemas.microsoft.com/office/drawing/2014/main" id="{DF74DEEA-8A69-66BD-7CC3-1A2A65366261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" name="Picture 4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794587B3-5BB0-DB5E-A559-AA0C46E14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32974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59A823-388F-4C20-8773-44090EE12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612" y="447456"/>
            <a:ext cx="4818125" cy="3902052"/>
          </a:xfrm>
          <a:prstGeom prst="rect">
            <a:avLst/>
          </a:prstGeom>
        </p:spPr>
      </p:pic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MPU-9250</a:t>
            </a:r>
            <a:endParaRPr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FD6CD9-9D45-DF45-F75A-B94AAA7884B6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4" name="Google Shape;139;p27">
              <a:extLst>
                <a:ext uri="{FF2B5EF4-FFF2-40B4-BE49-F238E27FC236}">
                  <a16:creationId xmlns:a16="http://schemas.microsoft.com/office/drawing/2014/main" id="{5964FD1B-BD61-AD9B-75B3-DF90370FCA05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" name="Picture 4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06118F41-C606-C14C-EED6-8D319C325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12697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4A43D6-12B2-45E8-8ECD-D6C26AF81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115" y="647423"/>
            <a:ext cx="5049118" cy="3722290"/>
          </a:xfrm>
          <a:prstGeom prst="rect">
            <a:avLst/>
          </a:prstGeom>
        </p:spPr>
      </p:pic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MPU-9250</a:t>
            </a:r>
            <a:endParaRPr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2796888-5F11-F758-4F32-0D7BF7C17C6C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4" name="Google Shape;139;p27">
              <a:extLst>
                <a:ext uri="{FF2B5EF4-FFF2-40B4-BE49-F238E27FC236}">
                  <a16:creationId xmlns:a16="http://schemas.microsoft.com/office/drawing/2014/main" id="{27C18EEA-3581-8AEB-E3E8-93390EC306EA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" name="Picture 4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2B107F1F-7667-77F5-B4D6-321CE73B6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66079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MPU-9250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/>
              <a:t>MPU-9250 je </a:t>
            </a:r>
            <a:r>
              <a:rPr lang="en-US" dirty="0" err="1"/>
              <a:t>namjenjen</a:t>
            </a:r>
            <a:r>
              <a:rPr lang="en-US" dirty="0"/>
              <a:t> </a:t>
            </a:r>
            <a:r>
              <a:rPr lang="en-US" dirty="0" err="1"/>
              <a:t>različitim</a:t>
            </a:r>
            <a:r>
              <a:rPr lang="en-US" dirty="0"/>
              <a:t> </a:t>
            </a:r>
            <a:r>
              <a:rPr lang="en-US" dirty="0" err="1"/>
              <a:t>aplikacijama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servisima</a:t>
            </a:r>
            <a:r>
              <a:rPr lang="sr-Latn-RS" dirty="0"/>
              <a:t>:</a:t>
            </a:r>
          </a:p>
          <a:p>
            <a:pPr marL="628650" lvl="1" indent="-171450">
              <a:spcAft>
                <a:spcPts val="1600"/>
              </a:spcAft>
            </a:pPr>
            <a:r>
              <a:rPr lang="en-US" dirty="0" err="1"/>
              <a:t>Zbog</a:t>
            </a:r>
            <a:r>
              <a:rPr lang="en-US" dirty="0"/>
              <a:t> </a:t>
            </a:r>
            <a:r>
              <a:rPr lang="en-US" dirty="0" err="1"/>
              <a:t>svoje</a:t>
            </a:r>
            <a:r>
              <a:rPr lang="en-US" dirty="0"/>
              <a:t> male </a:t>
            </a:r>
            <a:r>
              <a:rPr lang="en-US" dirty="0" err="1"/>
              <a:t>veličine</a:t>
            </a:r>
            <a:r>
              <a:rPr lang="en-US" dirty="0"/>
              <a:t> 3x3x1 mm </a:t>
            </a:r>
            <a:r>
              <a:rPr lang="en-US" dirty="0" err="1"/>
              <a:t>koristi</a:t>
            </a:r>
            <a:r>
              <a:rPr lang="en-US" dirty="0"/>
              <a:t> se u </a:t>
            </a:r>
            <a:r>
              <a:rPr lang="en-US" dirty="0" err="1"/>
              <a:t>pametnim</a:t>
            </a:r>
            <a:r>
              <a:rPr lang="en-US" dirty="0"/>
              <a:t> </a:t>
            </a:r>
            <a:r>
              <a:rPr lang="en-US" dirty="0" err="1"/>
              <a:t>telefonima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tabletima</a:t>
            </a:r>
            <a:r>
              <a:rPr lang="en-US" dirty="0"/>
              <a:t>. </a:t>
            </a:r>
            <a:endParaRPr lang="sr-Latn-RS" dirty="0"/>
          </a:p>
          <a:p>
            <a:pPr marL="628650" lvl="1" indent="-171450">
              <a:spcAft>
                <a:spcPts val="1600"/>
              </a:spcAft>
            </a:pPr>
            <a:r>
              <a:rPr lang="pl-PL" dirty="0"/>
              <a:t>U navigacijama i inercijalnim navigacijama. </a:t>
            </a:r>
          </a:p>
          <a:p>
            <a:pPr marL="628650" lvl="1" indent="-171450">
              <a:spcAft>
                <a:spcPts val="1600"/>
              </a:spcAft>
            </a:pPr>
            <a:r>
              <a:rPr lang="en-US" dirty="0"/>
              <a:t>U </a:t>
            </a:r>
            <a:r>
              <a:rPr lang="en-US" dirty="0" err="1"/>
              <a:t>igračkim</a:t>
            </a:r>
            <a:r>
              <a:rPr lang="en-US" dirty="0"/>
              <a:t> </a:t>
            </a:r>
            <a:r>
              <a:rPr lang="en-US" dirty="0" err="1"/>
              <a:t>konzoloma</a:t>
            </a:r>
            <a:r>
              <a:rPr lang="en-US" dirty="0"/>
              <a:t>.</a:t>
            </a:r>
            <a:endParaRPr lang="sr-Latn-RS" dirty="0"/>
          </a:p>
          <a:p>
            <a:pPr marL="628650" lvl="1" indent="-171450">
              <a:spcAft>
                <a:spcPts val="1600"/>
              </a:spcAft>
            </a:pPr>
            <a:r>
              <a:rPr lang="en-US" dirty="0"/>
              <a:t>3D </a:t>
            </a:r>
            <a:r>
              <a:rPr lang="en-US" dirty="0" err="1"/>
              <a:t>daljinski</a:t>
            </a:r>
            <a:r>
              <a:rPr lang="en-US" dirty="0"/>
              <a:t> za DTV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i="1" dirty="0"/>
              <a:t>set top boxes</a:t>
            </a:r>
            <a:r>
              <a:rPr lang="en-US" dirty="0"/>
              <a:t>, 3D </a:t>
            </a:r>
            <a:r>
              <a:rPr lang="en-US" dirty="0" err="1"/>
              <a:t>miš</a:t>
            </a:r>
            <a:r>
              <a:rPr lang="en-US" dirty="0"/>
              <a:t> za </a:t>
            </a:r>
            <a:r>
              <a:rPr lang="en-US" dirty="0" err="1"/>
              <a:t>računar</a:t>
            </a:r>
            <a:r>
              <a:rPr lang="en-US" dirty="0"/>
              <a:t>. </a:t>
            </a:r>
            <a:endParaRPr lang="sr-Latn-RS" dirty="0"/>
          </a:p>
          <a:p>
            <a:pPr marL="628650" lvl="1" indent="-171450">
              <a:spcAft>
                <a:spcPts val="1600"/>
              </a:spcAft>
            </a:pPr>
            <a:r>
              <a:rPr lang="en-US" i="1" dirty="0"/>
              <a:t>Wearable sensors</a:t>
            </a:r>
            <a:r>
              <a:rPr lang="en-US" dirty="0"/>
              <a:t> za </a:t>
            </a:r>
            <a:r>
              <a:rPr lang="en-US" dirty="0" err="1"/>
              <a:t>sportske</a:t>
            </a:r>
            <a:r>
              <a:rPr lang="en-US" dirty="0"/>
              <a:t> </a:t>
            </a:r>
            <a:r>
              <a:rPr lang="en-US" dirty="0" err="1"/>
              <a:t>aktivnosti</a:t>
            </a:r>
            <a:r>
              <a:rPr lang="en-US" dirty="0"/>
              <a:t>.</a:t>
            </a:r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045A870-EAAA-52AD-7192-954BDAF71ACE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3" name="Google Shape;139;p27">
              <a:extLst>
                <a:ext uri="{FF2B5EF4-FFF2-40B4-BE49-F238E27FC236}">
                  <a16:creationId xmlns:a16="http://schemas.microsoft.com/office/drawing/2014/main" id="{70B84675-7203-8797-0848-D4885CDA7BF3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Picture 3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BC3080C6-0236-44E2-E399-05E46A61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51167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MPU-9250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Dodatne</a:t>
            </a:r>
            <a:r>
              <a:rPr lang="en-US" dirty="0"/>
              <a:t> </a:t>
            </a:r>
            <a:r>
              <a:rPr lang="en-US" dirty="0" err="1"/>
              <a:t>mogućnosti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pogodnosti</a:t>
            </a:r>
            <a:r>
              <a:rPr lang="en-US" dirty="0"/>
              <a:t> pored </a:t>
            </a:r>
            <a:r>
              <a:rPr lang="en-US" dirty="0" err="1"/>
              <a:t>žiroskopa</a:t>
            </a:r>
            <a:r>
              <a:rPr lang="en-US" dirty="0"/>
              <a:t>, </a:t>
            </a:r>
            <a:r>
              <a:rPr lang="en-US" dirty="0" err="1"/>
              <a:t>akcelerometra</a:t>
            </a:r>
            <a:r>
              <a:rPr lang="en-US" dirty="0"/>
              <a:t>, </a:t>
            </a:r>
            <a:r>
              <a:rPr lang="en-US" dirty="0" err="1"/>
              <a:t>magnetometra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mjerenja</a:t>
            </a:r>
            <a:r>
              <a:rPr lang="en-US" dirty="0"/>
              <a:t> temperature </a:t>
            </a:r>
            <a:r>
              <a:rPr lang="en-US" dirty="0" err="1"/>
              <a:t>ovaj</a:t>
            </a:r>
            <a:r>
              <a:rPr lang="en-US" dirty="0"/>
              <a:t> </a:t>
            </a:r>
            <a:r>
              <a:rPr lang="en-US" dirty="0" err="1"/>
              <a:t>modul</a:t>
            </a:r>
            <a:r>
              <a:rPr lang="en-US" dirty="0"/>
              <a:t> </a:t>
            </a:r>
            <a:r>
              <a:rPr lang="en-US" dirty="0" err="1"/>
              <a:t>posjeduje</a:t>
            </a:r>
            <a:r>
              <a:rPr lang="en-US" dirty="0"/>
              <a:t> </a:t>
            </a:r>
            <a:r>
              <a:rPr lang="en-US" dirty="0" err="1"/>
              <a:t>internu</a:t>
            </a:r>
            <a:r>
              <a:rPr lang="en-US" dirty="0"/>
              <a:t> </a:t>
            </a:r>
            <a:r>
              <a:rPr lang="en-US" i="1" dirty="0"/>
              <a:t>Digital Motion Processing</a:t>
            </a:r>
            <a:r>
              <a:rPr lang="sr-Latn-RS" i="1" dirty="0"/>
              <a:t> </a:t>
            </a:r>
            <a:r>
              <a:rPr lang="en-US" dirty="0"/>
              <a:t>™ (DMP™) </a:t>
            </a:r>
            <a:r>
              <a:rPr lang="en-US" dirty="0" err="1"/>
              <a:t>jedinicu</a:t>
            </a:r>
            <a:r>
              <a:rPr lang="en-US" dirty="0"/>
              <a:t>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/>
              <a:t>DMP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ugrađene</a:t>
            </a:r>
            <a:r>
              <a:rPr lang="en-US" dirty="0"/>
              <a:t> </a:t>
            </a:r>
            <a:r>
              <a:rPr lang="en-US" dirty="0" err="1"/>
              <a:t>algoritme</a:t>
            </a:r>
            <a:r>
              <a:rPr lang="en-US" dirty="0"/>
              <a:t> za </a:t>
            </a:r>
            <a:r>
              <a:rPr lang="en-US" dirty="0" err="1"/>
              <a:t>prepoznavanje</a:t>
            </a:r>
            <a:r>
              <a:rPr lang="en-US" dirty="0"/>
              <a:t> </a:t>
            </a:r>
            <a:r>
              <a:rPr lang="en-US" dirty="0" err="1"/>
              <a:t>pokreta</a:t>
            </a:r>
            <a:r>
              <a:rPr lang="en-US" dirty="0"/>
              <a:t>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i="1" dirty="0"/>
              <a:t>Low-power</a:t>
            </a:r>
            <a:r>
              <a:rPr lang="en-US" dirty="0"/>
              <a:t> </a:t>
            </a:r>
            <a:r>
              <a:rPr lang="en-US" dirty="0" err="1"/>
              <a:t>pedometar</a:t>
            </a:r>
            <a:r>
              <a:rPr lang="en-US" dirty="0"/>
              <a:t> </a:t>
            </a:r>
            <a:r>
              <a:rPr lang="en-US" dirty="0" err="1"/>
              <a:t>omogućava</a:t>
            </a:r>
            <a:r>
              <a:rPr lang="en-US" dirty="0"/>
              <a:t> </a:t>
            </a:r>
            <a:r>
              <a:rPr lang="en-US" dirty="0" err="1"/>
              <a:t>glavnom</a:t>
            </a:r>
            <a:r>
              <a:rPr lang="en-US" dirty="0"/>
              <a:t> </a:t>
            </a:r>
            <a:r>
              <a:rPr lang="en-US" dirty="0" err="1"/>
              <a:t>procesoru</a:t>
            </a:r>
            <a:r>
              <a:rPr lang="en-US" dirty="0"/>
              <a:t> da </a:t>
            </a:r>
            <a:r>
              <a:rPr lang="en-US" dirty="0" err="1"/>
              <a:t>bude</a:t>
            </a:r>
            <a:r>
              <a:rPr lang="en-US" dirty="0"/>
              <a:t> u </a:t>
            </a:r>
            <a:r>
              <a:rPr lang="en-US" i="1" dirty="0"/>
              <a:t>sleep</a:t>
            </a:r>
            <a:r>
              <a:rPr lang="en-US" dirty="0"/>
              <a:t> </a:t>
            </a:r>
            <a:r>
              <a:rPr lang="en-US" dirty="0" err="1"/>
              <a:t>modu</a:t>
            </a:r>
            <a:r>
              <a:rPr lang="en-US" dirty="0"/>
              <a:t> </a:t>
            </a:r>
            <a:r>
              <a:rPr lang="en-US" dirty="0" err="1"/>
              <a:t>dok</a:t>
            </a:r>
            <a:r>
              <a:rPr lang="en-US" dirty="0"/>
              <a:t> DMP </a:t>
            </a:r>
            <a:r>
              <a:rPr lang="en-US" dirty="0" err="1"/>
              <a:t>održava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</a:t>
            </a:r>
            <a:r>
              <a:rPr lang="en-US" dirty="0" err="1"/>
              <a:t>koraka</a:t>
            </a:r>
            <a:r>
              <a:rPr lang="en-US" dirty="0"/>
              <a:t> – </a:t>
            </a:r>
            <a:r>
              <a:rPr lang="en-US" dirty="0" err="1"/>
              <a:t>funkcija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se </a:t>
            </a:r>
            <a:r>
              <a:rPr lang="en-US" dirty="0" err="1"/>
              <a:t>koristi</a:t>
            </a:r>
            <a:r>
              <a:rPr lang="en-US" dirty="0"/>
              <a:t> u </a:t>
            </a:r>
            <a:r>
              <a:rPr lang="en-US" dirty="0" err="1"/>
              <a:t>pametnim</a:t>
            </a:r>
            <a:r>
              <a:rPr lang="en-US" dirty="0"/>
              <a:t> </a:t>
            </a:r>
            <a:r>
              <a:rPr lang="en-US" dirty="0" err="1"/>
              <a:t>telefonima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satovima</a:t>
            </a:r>
            <a:r>
              <a:rPr lang="en-US" dirty="0"/>
              <a:t>.</a:t>
            </a:r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9159BB-D1D2-3841-911E-38D710F1023E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3" name="Google Shape;139;p27">
              <a:extLst>
                <a:ext uri="{FF2B5EF4-FFF2-40B4-BE49-F238E27FC236}">
                  <a16:creationId xmlns:a16="http://schemas.microsoft.com/office/drawing/2014/main" id="{063DD3F7-5B0A-3EDD-A13B-274412DF1D4E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Picture 3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7D477A4F-CEF7-2BF4-C4F7-6BA8CDC9D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86584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Žiroskop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Žiroskop</a:t>
            </a:r>
            <a:r>
              <a:rPr lang="en-US" dirty="0"/>
              <a:t> (</a:t>
            </a:r>
            <a:r>
              <a:rPr lang="en-US" dirty="0" err="1"/>
              <a:t>eng.</a:t>
            </a:r>
            <a:r>
              <a:rPr lang="en-US" dirty="0"/>
              <a:t> </a:t>
            </a:r>
            <a:r>
              <a:rPr lang="en-US" i="1" dirty="0"/>
              <a:t>gyroscope</a:t>
            </a:r>
            <a:r>
              <a:rPr lang="en-US" dirty="0"/>
              <a:t>) je </a:t>
            </a:r>
            <a:r>
              <a:rPr lang="en-US" dirty="0" err="1"/>
              <a:t>uređaj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se </a:t>
            </a:r>
            <a:r>
              <a:rPr lang="en-US" dirty="0" err="1"/>
              <a:t>koristi</a:t>
            </a:r>
            <a:r>
              <a:rPr lang="en-US" dirty="0"/>
              <a:t> za </a:t>
            </a:r>
            <a:r>
              <a:rPr lang="en-US" dirty="0" err="1"/>
              <a:t>mjerenje</a:t>
            </a:r>
            <a:r>
              <a:rPr lang="en-US" dirty="0"/>
              <a:t> </a:t>
            </a:r>
            <a:r>
              <a:rPr lang="en-US" dirty="0" err="1"/>
              <a:t>promjene</a:t>
            </a:r>
            <a:r>
              <a:rPr lang="en-US" dirty="0"/>
              <a:t> </a:t>
            </a:r>
            <a:r>
              <a:rPr lang="en-US" dirty="0" err="1"/>
              <a:t>ugla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ugaone</a:t>
            </a:r>
            <a:r>
              <a:rPr lang="en-US" dirty="0"/>
              <a:t> </a:t>
            </a:r>
            <a:r>
              <a:rPr lang="en-US" dirty="0" err="1"/>
              <a:t>brzine</a:t>
            </a:r>
            <a:r>
              <a:rPr lang="en-US" dirty="0"/>
              <a:t>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Koristi</a:t>
            </a:r>
            <a:r>
              <a:rPr lang="en-US" dirty="0"/>
              <a:t> se u </a:t>
            </a:r>
            <a:r>
              <a:rPr lang="en-US" dirty="0" err="1"/>
              <a:t>sistemima</a:t>
            </a:r>
            <a:r>
              <a:rPr lang="en-US" dirty="0"/>
              <a:t> za </a:t>
            </a:r>
            <a:r>
              <a:rPr lang="en-US" dirty="0" err="1"/>
              <a:t>održavanje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procjenu</a:t>
            </a:r>
            <a:r>
              <a:rPr lang="en-US" dirty="0"/>
              <a:t> </a:t>
            </a:r>
            <a:r>
              <a:rPr lang="en-US" dirty="0" err="1"/>
              <a:t>orijentacije</a:t>
            </a:r>
            <a:r>
              <a:rPr lang="en-US" dirty="0"/>
              <a:t> u </a:t>
            </a:r>
            <a:r>
              <a:rPr lang="en-US" dirty="0" err="1"/>
              <a:t>prostoru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u </a:t>
            </a:r>
            <a:r>
              <a:rPr lang="en-US" dirty="0" err="1"/>
              <a:t>inercijalnim</a:t>
            </a:r>
            <a:r>
              <a:rPr lang="en-US" dirty="0"/>
              <a:t> </a:t>
            </a:r>
            <a:r>
              <a:rPr lang="en-US" dirty="0" err="1"/>
              <a:t>navigacionim</a:t>
            </a:r>
            <a:r>
              <a:rPr lang="en-US" dirty="0"/>
              <a:t> </a:t>
            </a:r>
            <a:r>
              <a:rPr lang="en-US" dirty="0" err="1"/>
              <a:t>sistemima</a:t>
            </a:r>
            <a:r>
              <a:rPr lang="en-US" dirty="0"/>
              <a:t>. 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/>
              <a:t>Po </a:t>
            </a:r>
            <a:r>
              <a:rPr lang="en-US" dirty="0" err="1"/>
              <a:t>načinu</a:t>
            </a:r>
            <a:r>
              <a:rPr lang="en-US" dirty="0"/>
              <a:t> </a:t>
            </a:r>
            <a:r>
              <a:rPr lang="en-US" dirty="0" err="1"/>
              <a:t>izrade</a:t>
            </a:r>
            <a:r>
              <a:rPr lang="en-US" dirty="0"/>
              <a:t> </a:t>
            </a:r>
            <a:r>
              <a:rPr lang="en-US" dirty="0" err="1"/>
              <a:t>žiroskopi</a:t>
            </a:r>
            <a:r>
              <a:rPr lang="en-US" dirty="0"/>
              <a:t> se </a:t>
            </a:r>
            <a:r>
              <a:rPr lang="en-US" dirty="0" err="1"/>
              <a:t>mogu</a:t>
            </a:r>
            <a:r>
              <a:rPr lang="en-US" dirty="0"/>
              <a:t> </a:t>
            </a:r>
            <a:r>
              <a:rPr lang="en-US" dirty="0" err="1"/>
              <a:t>podijeliti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mehaničke</a:t>
            </a:r>
            <a:r>
              <a:rPr lang="en-US" dirty="0"/>
              <a:t>, </a:t>
            </a:r>
            <a:r>
              <a:rPr lang="en-US" dirty="0" err="1"/>
              <a:t>optičke</a:t>
            </a:r>
            <a:r>
              <a:rPr lang="en-US" dirty="0"/>
              <a:t>, MEMS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vrlo</a:t>
            </a:r>
            <a:r>
              <a:rPr lang="en-US" dirty="0"/>
              <a:t> </a:t>
            </a:r>
            <a:r>
              <a:rPr lang="en-US" dirty="0" err="1"/>
              <a:t>osjetljive</a:t>
            </a:r>
            <a:r>
              <a:rPr lang="en-US" dirty="0"/>
              <a:t> </a:t>
            </a:r>
            <a:r>
              <a:rPr lang="en-US" dirty="0" err="1"/>
              <a:t>kvantne</a:t>
            </a:r>
            <a:r>
              <a:rPr lang="en-US" dirty="0"/>
              <a:t> </a:t>
            </a:r>
            <a:r>
              <a:rPr lang="en-US" dirty="0" err="1"/>
              <a:t>žiroskope</a:t>
            </a:r>
            <a:r>
              <a:rPr lang="en-US" dirty="0"/>
              <a:t>. </a:t>
            </a:r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7941E6-6DAD-27C1-9A3F-DE5CD44268AA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3" name="Google Shape;139;p27">
              <a:extLst>
                <a:ext uri="{FF2B5EF4-FFF2-40B4-BE49-F238E27FC236}">
                  <a16:creationId xmlns:a16="http://schemas.microsoft.com/office/drawing/2014/main" id="{62C2C33F-2749-4E8D-0DDE-6EFAFF654004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Picture 3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A28F0D5F-0CBC-41BE-F302-3F9E18A41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95490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 err="1"/>
              <a:t>Gimbal</a:t>
            </a:r>
            <a:r>
              <a:rPr lang="sr-Latn-RS" dirty="0"/>
              <a:t> konstrukcija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lang="en-US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5B0E49-1D20-4BBD-A6D7-31686441A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072" y="1016602"/>
            <a:ext cx="3110295" cy="311029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FEEC0B7-E613-BF6F-2D8D-0C59D344BB5F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4" name="Google Shape;139;p27">
              <a:extLst>
                <a:ext uri="{FF2B5EF4-FFF2-40B4-BE49-F238E27FC236}">
                  <a16:creationId xmlns:a16="http://schemas.microsoft.com/office/drawing/2014/main" id="{CEBB88BB-6F49-F079-BE76-3CFD23F77374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" name="Picture 4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EB90BBE1-D532-9D34-72C2-7CF538767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05337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MPU-9250 žiroskop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dirty="0"/>
              <a:t>MPU-9250 posjeduje </a:t>
            </a:r>
            <a:r>
              <a:rPr lang="sr-Latn-BA" i="1" dirty="0" err="1"/>
              <a:t>triple-axis</a:t>
            </a:r>
            <a:r>
              <a:rPr lang="sr-Latn-BA" dirty="0"/>
              <a:t> MEMS žiroskop koji ima sledeće funkcije</a:t>
            </a:r>
            <a:r>
              <a:rPr lang="en-US" dirty="0"/>
              <a:t>:</a:t>
            </a:r>
            <a:endParaRPr lang="sr-Latn-RS" dirty="0"/>
          </a:p>
          <a:p>
            <a:pPr marL="628650" lvl="1" indent="-171450">
              <a:spcBef>
                <a:spcPts val="800"/>
              </a:spcBef>
              <a:spcAft>
                <a:spcPts val="800"/>
              </a:spcAft>
            </a:pPr>
            <a:r>
              <a:rPr lang="it-IT" dirty="0"/>
              <a:t>Digitalni izlaz sa vrijednostima ugaone brzine po svim osama širine 16 bita.</a:t>
            </a:r>
            <a:endParaRPr lang="sr-Latn-RS" dirty="0"/>
          </a:p>
          <a:p>
            <a:pPr marL="628650" lvl="1" indent="-171450">
              <a:spcBef>
                <a:spcPts val="800"/>
              </a:spcBef>
              <a:spcAft>
                <a:spcPts val="800"/>
              </a:spcAft>
            </a:pPr>
            <a:r>
              <a:rPr lang="nn-NO" dirty="0"/>
              <a:t>Programabilan opseg mjerenja ±250, ±500, ±1000, i ±2000°/sec. </a:t>
            </a:r>
            <a:endParaRPr lang="sr-Latn-RS" dirty="0"/>
          </a:p>
          <a:p>
            <a:pPr marL="628650" lvl="1" indent="-171450">
              <a:spcBef>
                <a:spcPts val="800"/>
              </a:spcBef>
              <a:spcAft>
                <a:spcPts val="800"/>
              </a:spcAft>
            </a:pPr>
            <a:r>
              <a:rPr lang="sr-Latn-BA" dirty="0"/>
              <a:t>Programabilni digitalni </a:t>
            </a:r>
            <a:r>
              <a:rPr lang="sr-Latn-BA" dirty="0" err="1"/>
              <a:t>niskopropusni</a:t>
            </a:r>
            <a:r>
              <a:rPr lang="sr-Latn-BA" dirty="0"/>
              <a:t> filtar</a:t>
            </a:r>
            <a:r>
              <a:rPr lang="en-US" dirty="0"/>
              <a:t>.</a:t>
            </a:r>
            <a:endParaRPr lang="sr-Latn-RS" dirty="0"/>
          </a:p>
          <a:p>
            <a:pPr marL="628650" lvl="1" indent="-171450">
              <a:spcBef>
                <a:spcPts val="800"/>
              </a:spcBef>
              <a:spcAft>
                <a:spcPts val="800"/>
              </a:spcAft>
            </a:pPr>
            <a:r>
              <a:rPr lang="en-US" dirty="0" err="1"/>
              <a:t>Fabrički</a:t>
            </a:r>
            <a:r>
              <a:rPr lang="en-US" dirty="0"/>
              <a:t> </a:t>
            </a:r>
            <a:r>
              <a:rPr lang="en-US" dirty="0" err="1"/>
              <a:t>kalibrisan</a:t>
            </a:r>
            <a:r>
              <a:rPr lang="en-US" dirty="0"/>
              <a:t> </a:t>
            </a:r>
            <a:r>
              <a:rPr lang="en-US" dirty="0" err="1"/>
              <a:t>faktor</a:t>
            </a:r>
            <a:r>
              <a:rPr lang="en-US" dirty="0"/>
              <a:t> </a:t>
            </a:r>
            <a:r>
              <a:rPr lang="en-US" dirty="0" err="1"/>
              <a:t>osjetljivosti</a:t>
            </a:r>
            <a:r>
              <a:rPr lang="en-US" dirty="0"/>
              <a:t>.</a:t>
            </a:r>
            <a:endParaRPr lang="sr-Latn-RS" dirty="0"/>
          </a:p>
          <a:p>
            <a:pPr marL="628650" lvl="1" indent="-1714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Self test </a:t>
            </a:r>
            <a:r>
              <a:rPr lang="sr-Latn-BA" dirty="0"/>
              <a:t>funkciju</a:t>
            </a:r>
            <a:r>
              <a:rPr lang="en-US" dirty="0"/>
              <a:t>.</a:t>
            </a:r>
            <a:endParaRPr lang="sr-Latn-RS" dirty="0"/>
          </a:p>
          <a:p>
            <a:pPr marL="628650" lvl="1" indent="-171450">
              <a:spcBef>
                <a:spcPts val="800"/>
              </a:spcBef>
              <a:spcAft>
                <a:spcPts val="800"/>
              </a:spcAft>
            </a:pPr>
            <a:r>
              <a:rPr lang="pl-PL" dirty="0"/>
              <a:t>Potrošnja struje u modu rada 3.2mA.</a:t>
            </a:r>
          </a:p>
          <a:p>
            <a:pPr marL="628650" lvl="1" indent="-171450">
              <a:spcBef>
                <a:spcPts val="800"/>
              </a:spcBef>
              <a:spcAft>
                <a:spcPts val="800"/>
              </a:spcAft>
            </a:pPr>
            <a:r>
              <a:rPr lang="pl-PL" dirty="0"/>
              <a:t>Potrošnja struje u sleep modu 8μA. </a:t>
            </a:r>
            <a:endParaRPr lang="en-US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EABACD2-5A5E-1874-118D-0459884CF58A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3" name="Google Shape;139;p27">
              <a:extLst>
                <a:ext uri="{FF2B5EF4-FFF2-40B4-BE49-F238E27FC236}">
                  <a16:creationId xmlns:a16="http://schemas.microsoft.com/office/drawing/2014/main" id="{6889A4CD-2273-F60F-2F6D-43C432ABD34C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Picture 3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082CB88C-25F1-E39E-741E-4C3FB3147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59724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MPU-9250 žiroskop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9C747B-6C09-4332-A93B-836C43409B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3"/>
          <a:stretch/>
        </p:blipFill>
        <p:spPr>
          <a:xfrm>
            <a:off x="1256264" y="577800"/>
            <a:ext cx="6539498" cy="3635090"/>
          </a:xfrm>
          <a:prstGeom prst="rect">
            <a:avLst/>
          </a:prstGeom>
        </p:spPr>
      </p:pic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4F94080-A3EA-0271-AF23-F2270351598B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4" name="Google Shape;139;p27">
              <a:extLst>
                <a:ext uri="{FF2B5EF4-FFF2-40B4-BE49-F238E27FC236}">
                  <a16:creationId xmlns:a16="http://schemas.microsoft.com/office/drawing/2014/main" id="{1E0F7773-D833-6F52-5A70-690F8EA9D9AA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" name="Picture 4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8411C32E-734B-F583-07B7-20C626D02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158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14349" y="558918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lang="sr-Latn-RS" dirty="0"/>
          </a:p>
        </p:txBody>
      </p:sp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546457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ARM </a:t>
            </a:r>
            <a:r>
              <a:rPr lang="sr-Latn-RS" dirty="0" err="1"/>
              <a:t>Cortex</a:t>
            </a:r>
            <a:r>
              <a:rPr lang="sr-Latn-RS" dirty="0"/>
              <a:t> profili</a:t>
            </a:r>
            <a:endParaRPr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8337296-F233-DC41-767F-FC9DE684AB3D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3" name="Google Shape;139;p27">
              <a:extLst>
                <a:ext uri="{FF2B5EF4-FFF2-40B4-BE49-F238E27FC236}">
                  <a16:creationId xmlns:a16="http://schemas.microsoft.com/office/drawing/2014/main" id="{6AED09DB-67F7-909C-D91B-97A6E36553C7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Picture 3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230881BB-F0FF-53FA-AB38-FBB1C6FFA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95B7045-2B22-C9F8-6332-39CF2A649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996" y="862208"/>
            <a:ext cx="6930998" cy="310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1077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 err="1"/>
              <a:t>Akcelerometar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Akcelerometar</a:t>
            </a:r>
            <a:r>
              <a:rPr lang="en-US" dirty="0"/>
              <a:t> je </a:t>
            </a:r>
            <a:r>
              <a:rPr lang="en-US" dirty="0" err="1"/>
              <a:t>uređaj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mjeri</a:t>
            </a:r>
            <a:r>
              <a:rPr lang="en-US" dirty="0"/>
              <a:t> </a:t>
            </a:r>
            <a:r>
              <a:rPr lang="en-US" dirty="0" err="1"/>
              <a:t>ubrazanje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promjenu</a:t>
            </a:r>
            <a:r>
              <a:rPr lang="en-US" dirty="0"/>
              <a:t> </a:t>
            </a:r>
            <a:r>
              <a:rPr lang="en-US" dirty="0" err="1"/>
              <a:t>brzine</a:t>
            </a:r>
            <a:r>
              <a:rPr lang="en-US" dirty="0"/>
              <a:t> </a:t>
            </a:r>
            <a:r>
              <a:rPr lang="en-US" dirty="0" err="1"/>
              <a:t>tijela</a:t>
            </a:r>
            <a:r>
              <a:rPr lang="en-US" dirty="0"/>
              <a:t> u </a:t>
            </a:r>
            <a:r>
              <a:rPr lang="en-US" dirty="0" err="1"/>
              <a:t>njegovom</a:t>
            </a:r>
            <a:r>
              <a:rPr lang="en-US" dirty="0"/>
              <a:t> </a:t>
            </a:r>
            <a:r>
              <a:rPr lang="en-US" dirty="0" err="1"/>
              <a:t>referentnom</a:t>
            </a:r>
            <a:r>
              <a:rPr lang="en-US" dirty="0"/>
              <a:t> </a:t>
            </a:r>
            <a:r>
              <a:rPr lang="en-US" dirty="0" err="1"/>
              <a:t>sistemu</a:t>
            </a:r>
            <a:r>
              <a:rPr lang="en-US" dirty="0"/>
              <a:t>. 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Drugim</a:t>
            </a:r>
            <a:r>
              <a:rPr lang="en-US" dirty="0"/>
              <a:t> </a:t>
            </a:r>
            <a:r>
              <a:rPr lang="en-US" dirty="0" err="1"/>
              <a:t>riječima</a:t>
            </a:r>
            <a:r>
              <a:rPr lang="en-US" dirty="0"/>
              <a:t>, </a:t>
            </a:r>
            <a:r>
              <a:rPr lang="en-US" dirty="0" err="1"/>
              <a:t>akcelerometar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miruje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površini</a:t>
            </a:r>
            <a:r>
              <a:rPr lang="en-US" dirty="0"/>
              <a:t> </a:t>
            </a:r>
            <a:r>
              <a:rPr lang="en-US" dirty="0" err="1"/>
              <a:t>zemlje</a:t>
            </a:r>
            <a:r>
              <a:rPr lang="en-US" dirty="0"/>
              <a:t> u </a:t>
            </a:r>
            <a:r>
              <a:rPr lang="en-US" dirty="0" err="1"/>
              <a:t>svom</a:t>
            </a:r>
            <a:r>
              <a:rPr lang="en-US" dirty="0"/>
              <a:t> </a:t>
            </a:r>
            <a:r>
              <a:rPr lang="en-US" dirty="0" err="1"/>
              <a:t>refentnom</a:t>
            </a:r>
            <a:r>
              <a:rPr lang="en-US" dirty="0"/>
              <a:t> </a:t>
            </a:r>
            <a:r>
              <a:rPr lang="en-US" dirty="0" err="1"/>
              <a:t>sistemu</a:t>
            </a:r>
            <a:r>
              <a:rPr lang="en-US" dirty="0"/>
              <a:t> </a:t>
            </a:r>
            <a:r>
              <a:rPr lang="en-US" dirty="0" err="1"/>
              <a:t>pokazuje</a:t>
            </a:r>
            <a:r>
              <a:rPr lang="en-US" dirty="0"/>
              <a:t> 1g </a:t>
            </a:r>
            <a:r>
              <a:rPr lang="en-US" dirty="0" err="1"/>
              <a:t>suprotno</a:t>
            </a:r>
            <a:r>
              <a:rPr lang="en-US" dirty="0"/>
              <a:t> </a:t>
            </a:r>
            <a:r>
              <a:rPr lang="en-US" dirty="0" err="1"/>
              <a:t>djelovanju</a:t>
            </a:r>
            <a:r>
              <a:rPr lang="en-US" dirty="0"/>
              <a:t> </a:t>
            </a:r>
            <a:r>
              <a:rPr lang="en-US" dirty="0" err="1"/>
              <a:t>gravitacije</a:t>
            </a:r>
            <a:r>
              <a:rPr lang="en-US" dirty="0"/>
              <a:t>. 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Suprotno</a:t>
            </a:r>
            <a:r>
              <a:rPr lang="en-US" dirty="0"/>
              <a:t>, </a:t>
            </a:r>
            <a:r>
              <a:rPr lang="en-US" dirty="0" err="1"/>
              <a:t>akcelerometar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je u </a:t>
            </a:r>
            <a:r>
              <a:rPr lang="en-US" dirty="0" err="1"/>
              <a:t>slobodnom</a:t>
            </a:r>
            <a:r>
              <a:rPr lang="en-US" dirty="0"/>
              <a:t> </a:t>
            </a:r>
            <a:r>
              <a:rPr lang="en-US" dirty="0" err="1"/>
              <a:t>padu</a:t>
            </a:r>
            <a:r>
              <a:rPr lang="en-US" dirty="0"/>
              <a:t> </a:t>
            </a:r>
            <a:r>
              <a:rPr lang="en-US" dirty="0" err="1"/>
              <a:t>imaće</a:t>
            </a:r>
            <a:r>
              <a:rPr lang="en-US" dirty="0"/>
              <a:t> </a:t>
            </a:r>
            <a:r>
              <a:rPr lang="en-US" dirty="0" err="1"/>
              <a:t>ubrzanje</a:t>
            </a:r>
            <a:r>
              <a:rPr lang="en-US" dirty="0"/>
              <a:t> 0 po </a:t>
            </a:r>
            <a:r>
              <a:rPr lang="en-US" dirty="0" err="1"/>
              <a:t>vertikalnoj</a:t>
            </a:r>
            <a:r>
              <a:rPr lang="en-US" dirty="0"/>
              <a:t> </a:t>
            </a:r>
            <a:r>
              <a:rPr lang="en-US" dirty="0" err="1"/>
              <a:t>osi</a:t>
            </a:r>
            <a:r>
              <a:rPr lang="en-US" dirty="0"/>
              <a:t>. 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Veliku</a:t>
            </a:r>
            <a:r>
              <a:rPr lang="en-US" dirty="0"/>
              <a:t> </a:t>
            </a:r>
            <a:r>
              <a:rPr lang="en-US" dirty="0" err="1"/>
              <a:t>primjenu</a:t>
            </a:r>
            <a:r>
              <a:rPr lang="en-US" dirty="0"/>
              <a:t> </a:t>
            </a:r>
            <a:r>
              <a:rPr lang="en-US" dirty="0" err="1"/>
              <a:t>akcelerometri</a:t>
            </a:r>
            <a:r>
              <a:rPr lang="en-US" dirty="0"/>
              <a:t> </a:t>
            </a:r>
            <a:r>
              <a:rPr lang="en-US" dirty="0" err="1"/>
              <a:t>imaju</a:t>
            </a:r>
            <a:r>
              <a:rPr lang="en-US" dirty="0"/>
              <a:t> u </a:t>
            </a:r>
            <a:r>
              <a:rPr lang="en-US" dirty="0" err="1"/>
              <a:t>nauci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industriji</a:t>
            </a:r>
            <a:r>
              <a:rPr lang="en-US" dirty="0"/>
              <a:t>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pl-PL" dirty="0"/>
              <a:t>Jedinica za ubrzanje je m/s</a:t>
            </a:r>
            <a:r>
              <a:rPr lang="pl-PL" baseline="30000" dirty="0"/>
              <a:t>2</a:t>
            </a:r>
            <a:r>
              <a:rPr lang="pl-PL" dirty="0"/>
              <a:t> ali se često izražava </a:t>
            </a:r>
            <a:r>
              <a:rPr lang="sr-Latn-BA" dirty="0"/>
              <a:t>relativno</a:t>
            </a:r>
            <a:r>
              <a:rPr lang="pl-PL" dirty="0"/>
              <a:t> u odnosu na </a:t>
            </a:r>
            <a:r>
              <a:rPr lang="pl-PL" i="1" dirty="0"/>
              <a:t>g</a:t>
            </a:r>
            <a:r>
              <a:rPr lang="pl-PL" dirty="0"/>
              <a:t>. </a:t>
            </a:r>
            <a:endParaRPr lang="en-US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B0B016C-6824-E274-B02D-C252AD2F68A4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3" name="Google Shape;139;p27">
              <a:extLst>
                <a:ext uri="{FF2B5EF4-FFF2-40B4-BE49-F238E27FC236}">
                  <a16:creationId xmlns:a16="http://schemas.microsoft.com/office/drawing/2014/main" id="{06F123DC-40BA-1665-D4A3-4D274236D9C5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Picture 3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F7CA4E3B-EF7A-68B9-C02A-481F671A0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92947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 err="1"/>
              <a:t>Akcelerometar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lang="en-US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B6FAD4-E6EE-48E7-B5DE-C10F5D714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140" y="562503"/>
            <a:ext cx="6239363" cy="364969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43BB576-B590-B0D4-554D-15250D7DF888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4" name="Google Shape;139;p27">
              <a:extLst>
                <a:ext uri="{FF2B5EF4-FFF2-40B4-BE49-F238E27FC236}">
                  <a16:creationId xmlns:a16="http://schemas.microsoft.com/office/drawing/2014/main" id="{A504831C-4D86-E4D9-D9AC-DD3BBBAA6D09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" name="Picture 4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AE0E44FE-4065-D740-72DB-BC4B811F9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933765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 err="1"/>
              <a:t>Primjena</a:t>
            </a:r>
            <a:r>
              <a:rPr lang="sr-Latn-RS" dirty="0"/>
              <a:t> </a:t>
            </a:r>
            <a:r>
              <a:rPr lang="sr-Latn-RS" dirty="0" err="1"/>
              <a:t>akcelerometra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pl-PL" dirty="0"/>
              <a:t>Inercijalni navigacioni sistemi i procjena orijentacije objekta u prostoru.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Detekcija</a:t>
            </a:r>
            <a:r>
              <a:rPr lang="en-US" dirty="0"/>
              <a:t> </a:t>
            </a:r>
            <a:r>
              <a:rPr lang="en-US" dirty="0" err="1"/>
              <a:t>vibracija</a:t>
            </a:r>
            <a:r>
              <a:rPr lang="en-US" dirty="0"/>
              <a:t> u </a:t>
            </a:r>
            <a:r>
              <a:rPr lang="en-US" dirty="0" err="1"/>
              <a:t>industriji</a:t>
            </a:r>
            <a:r>
              <a:rPr lang="en-US" dirty="0"/>
              <a:t>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pl-PL" dirty="0"/>
              <a:t>Najbliži primjer je upotreba u telefonima i tabletima za funkciju rotiranja ekrana. 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Dronovi</a:t>
            </a:r>
            <a:r>
              <a:rPr lang="en-US" dirty="0"/>
              <a:t> </a:t>
            </a:r>
            <a:r>
              <a:rPr lang="en-US" dirty="0" err="1"/>
              <a:t>koriste</a:t>
            </a:r>
            <a:r>
              <a:rPr lang="en-US" dirty="0"/>
              <a:t> </a:t>
            </a:r>
            <a:r>
              <a:rPr lang="en-US" dirty="0" err="1"/>
              <a:t>akcelerometre</a:t>
            </a:r>
            <a:r>
              <a:rPr lang="en-US" dirty="0"/>
              <a:t> </a:t>
            </a:r>
            <a:r>
              <a:rPr lang="en-US" dirty="0" err="1"/>
              <a:t>uz</a:t>
            </a:r>
            <a:r>
              <a:rPr lang="en-US" dirty="0"/>
              <a:t> </a:t>
            </a:r>
            <a:r>
              <a:rPr lang="en-US" dirty="0" err="1"/>
              <a:t>kombinaciju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drugim</a:t>
            </a:r>
            <a:r>
              <a:rPr lang="en-US" dirty="0"/>
              <a:t> </a:t>
            </a:r>
            <a:r>
              <a:rPr lang="en-US" dirty="0" err="1"/>
              <a:t>inercijalnim</a:t>
            </a:r>
            <a:r>
              <a:rPr lang="en-US" dirty="0"/>
              <a:t> </a:t>
            </a:r>
            <a:r>
              <a:rPr lang="en-US" dirty="0" err="1"/>
              <a:t>senzorima</a:t>
            </a:r>
            <a:r>
              <a:rPr lang="en-US" dirty="0"/>
              <a:t> za </a:t>
            </a:r>
            <a:r>
              <a:rPr lang="en-US" dirty="0" err="1"/>
              <a:t>stabilizaciju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upravljanje</a:t>
            </a:r>
            <a:r>
              <a:rPr lang="en-US" dirty="0"/>
              <a:t>. 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Veoma</a:t>
            </a:r>
            <a:r>
              <a:rPr lang="en-US" dirty="0"/>
              <a:t> </a:t>
            </a:r>
            <a:r>
              <a:rPr lang="en-US" dirty="0" err="1"/>
              <a:t>osjetljivi</a:t>
            </a:r>
            <a:r>
              <a:rPr lang="en-US" dirty="0"/>
              <a:t> </a:t>
            </a:r>
            <a:r>
              <a:rPr lang="en-US" dirty="0" err="1"/>
              <a:t>akcelerometri</a:t>
            </a:r>
            <a:r>
              <a:rPr lang="en-US" dirty="0"/>
              <a:t> se </a:t>
            </a:r>
            <a:r>
              <a:rPr lang="en-US" dirty="0" err="1"/>
              <a:t>koriste</a:t>
            </a:r>
            <a:r>
              <a:rPr lang="en-US" dirty="0"/>
              <a:t> u </a:t>
            </a:r>
            <a:r>
              <a:rPr lang="en-US" dirty="0" err="1"/>
              <a:t>inercijalnim</a:t>
            </a:r>
            <a:r>
              <a:rPr lang="en-US" dirty="0"/>
              <a:t> </a:t>
            </a:r>
            <a:r>
              <a:rPr lang="en-US" dirty="0" err="1"/>
              <a:t>navigacionim</a:t>
            </a:r>
            <a:r>
              <a:rPr lang="en-US" dirty="0"/>
              <a:t> </a:t>
            </a:r>
            <a:r>
              <a:rPr lang="en-US" dirty="0" err="1"/>
              <a:t>sistemima</a:t>
            </a:r>
            <a:r>
              <a:rPr lang="en-US" dirty="0"/>
              <a:t> </a:t>
            </a:r>
            <a:r>
              <a:rPr lang="en-US" dirty="0" err="1"/>
              <a:t>aviona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projektila</a:t>
            </a:r>
            <a:r>
              <a:rPr lang="en-US" dirty="0"/>
              <a:t>. </a:t>
            </a:r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6D98FD8-910A-64D4-B565-438D9D95A15F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3" name="Google Shape;139;p27">
              <a:extLst>
                <a:ext uri="{FF2B5EF4-FFF2-40B4-BE49-F238E27FC236}">
                  <a16:creationId xmlns:a16="http://schemas.microsoft.com/office/drawing/2014/main" id="{A37FE818-05B6-6A6C-22DF-AA4DE056FA3D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Picture 3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844A6A9D-CB9A-5B4B-B069-23F2CB0F6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963433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MPU-9250 </a:t>
            </a:r>
            <a:r>
              <a:rPr lang="sr-Latn-RS" dirty="0" err="1"/>
              <a:t>akcelerometar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/>
              <a:t>MPU-9250 </a:t>
            </a:r>
            <a:r>
              <a:rPr lang="en-US" dirty="0" err="1"/>
              <a:t>posjeduje</a:t>
            </a:r>
            <a:r>
              <a:rPr lang="en-US" dirty="0"/>
              <a:t> </a:t>
            </a:r>
            <a:r>
              <a:rPr lang="en-US" i="1" dirty="0"/>
              <a:t>triple-axis</a:t>
            </a:r>
            <a:r>
              <a:rPr lang="en-US" dirty="0"/>
              <a:t> MEMS </a:t>
            </a:r>
            <a:r>
              <a:rPr lang="sr-Latn-RS" dirty="0" err="1"/>
              <a:t>akcelerometar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sledeće</a:t>
            </a:r>
            <a:r>
              <a:rPr lang="en-US" dirty="0"/>
              <a:t> </a:t>
            </a:r>
            <a:r>
              <a:rPr lang="en-US" dirty="0" err="1"/>
              <a:t>funkcije</a:t>
            </a:r>
            <a:r>
              <a:rPr lang="en-US" dirty="0"/>
              <a:t>:</a:t>
            </a:r>
            <a:endParaRPr lang="sr-Latn-RS" dirty="0"/>
          </a:p>
          <a:p>
            <a:pPr marL="628650" lvl="1" indent="-171450">
              <a:spcBef>
                <a:spcPts val="800"/>
              </a:spcBef>
              <a:spcAft>
                <a:spcPts val="800"/>
              </a:spcAft>
            </a:pPr>
            <a:r>
              <a:rPr lang="en-US" dirty="0" err="1"/>
              <a:t>Digitalni</a:t>
            </a:r>
            <a:r>
              <a:rPr lang="en-US" dirty="0"/>
              <a:t> </a:t>
            </a:r>
            <a:r>
              <a:rPr lang="en-US" dirty="0" err="1"/>
              <a:t>izlazi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daju</a:t>
            </a:r>
            <a:r>
              <a:rPr lang="en-US" dirty="0"/>
              <a:t> 16-bitne </a:t>
            </a:r>
            <a:r>
              <a:rPr lang="en-US" dirty="0" err="1"/>
              <a:t>vrijednosti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ubrazanjem</a:t>
            </a:r>
            <a:r>
              <a:rPr lang="en-US" dirty="0"/>
              <a:t> po </a:t>
            </a:r>
            <a:r>
              <a:rPr lang="en-US" dirty="0" err="1"/>
              <a:t>sve</a:t>
            </a:r>
            <a:r>
              <a:rPr lang="en-US" dirty="0"/>
              <a:t> tri </a:t>
            </a:r>
            <a:r>
              <a:rPr lang="en-US" dirty="0" err="1"/>
              <a:t>ose</a:t>
            </a:r>
            <a:r>
              <a:rPr lang="en-US" dirty="0"/>
              <a:t>.</a:t>
            </a:r>
            <a:endParaRPr lang="sr-Latn-RS" dirty="0"/>
          </a:p>
          <a:p>
            <a:pPr marL="628650" lvl="1" indent="-171450">
              <a:spcBef>
                <a:spcPts val="800"/>
              </a:spcBef>
              <a:spcAft>
                <a:spcPts val="800"/>
              </a:spcAft>
            </a:pPr>
            <a:r>
              <a:rPr lang="nn-NO" dirty="0"/>
              <a:t>Programabilni opseg: ±2g, ±4g, ±8g i ±16g.</a:t>
            </a:r>
            <a:endParaRPr lang="sr-Latn-RS" dirty="0"/>
          </a:p>
          <a:p>
            <a:pPr marL="628650" lvl="1" indent="-171450">
              <a:spcBef>
                <a:spcPts val="800"/>
              </a:spcBef>
              <a:spcAft>
                <a:spcPts val="800"/>
              </a:spcAft>
            </a:pPr>
            <a:r>
              <a:rPr lang="pl-PL" dirty="0"/>
              <a:t>Potrošnja struje u normalnom modu rada 450μA.</a:t>
            </a:r>
          </a:p>
          <a:p>
            <a:pPr marL="628650" lvl="1" indent="-171450">
              <a:spcBef>
                <a:spcPts val="800"/>
              </a:spcBef>
              <a:spcAft>
                <a:spcPts val="800"/>
              </a:spcAft>
            </a:pPr>
            <a:r>
              <a:rPr lang="en-US" dirty="0" err="1"/>
              <a:t>Programabilni</a:t>
            </a:r>
            <a:r>
              <a:rPr lang="en-US" dirty="0"/>
              <a:t> </a:t>
            </a:r>
            <a:r>
              <a:rPr lang="en-US" dirty="0" err="1"/>
              <a:t>korisnički</a:t>
            </a:r>
            <a:r>
              <a:rPr lang="en-US" dirty="0"/>
              <a:t> </a:t>
            </a:r>
            <a:r>
              <a:rPr lang="en-US" dirty="0" err="1"/>
              <a:t>prekidi</a:t>
            </a:r>
            <a:r>
              <a:rPr lang="en-US" dirty="0"/>
              <a:t>.</a:t>
            </a:r>
            <a:endParaRPr lang="sr-Latn-RS" dirty="0"/>
          </a:p>
          <a:p>
            <a:pPr marL="628650" lvl="1" indent="-171450">
              <a:spcBef>
                <a:spcPts val="800"/>
              </a:spcBef>
              <a:spcAft>
                <a:spcPts val="800"/>
              </a:spcAft>
            </a:pPr>
            <a:r>
              <a:rPr lang="en-US" i="1" dirty="0"/>
              <a:t>Wake-on-motion</a:t>
            </a:r>
            <a:r>
              <a:rPr lang="en-US" dirty="0"/>
              <a:t> </a:t>
            </a:r>
            <a:r>
              <a:rPr lang="en-US" dirty="0" err="1"/>
              <a:t>prekid</a:t>
            </a:r>
            <a:r>
              <a:rPr lang="en-US" dirty="0"/>
              <a:t> za </a:t>
            </a:r>
            <a:r>
              <a:rPr lang="en-US" dirty="0" err="1"/>
              <a:t>buđenje</a:t>
            </a:r>
            <a:r>
              <a:rPr lang="en-US" dirty="0"/>
              <a:t> </a:t>
            </a:r>
            <a:r>
              <a:rPr lang="en-US" dirty="0" err="1"/>
              <a:t>aplikativnog</a:t>
            </a:r>
            <a:r>
              <a:rPr lang="en-US" dirty="0"/>
              <a:t> </a:t>
            </a:r>
            <a:r>
              <a:rPr lang="en-US" dirty="0" err="1"/>
              <a:t>procesora</a:t>
            </a:r>
            <a:r>
              <a:rPr lang="en-US" dirty="0"/>
              <a:t>.</a:t>
            </a:r>
            <a:endParaRPr lang="sr-Latn-RS" dirty="0"/>
          </a:p>
          <a:p>
            <a:pPr marL="628650" lvl="1" indent="-1714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Self test </a:t>
            </a:r>
            <a:r>
              <a:rPr lang="en-US" dirty="0" err="1"/>
              <a:t>funkciju</a:t>
            </a:r>
            <a:r>
              <a:rPr lang="en-US" dirty="0"/>
              <a:t>. </a:t>
            </a:r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05F64F9-3965-62E1-3FF4-9E6C58F19EDE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3" name="Google Shape;139;p27">
              <a:extLst>
                <a:ext uri="{FF2B5EF4-FFF2-40B4-BE49-F238E27FC236}">
                  <a16:creationId xmlns:a16="http://schemas.microsoft.com/office/drawing/2014/main" id="{44A604F1-9EDA-2B5F-2B76-B523B0C26B62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Picture 3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3EFBED9B-AAF3-3677-AB9D-DCF512BB0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841046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MPU-9250 </a:t>
            </a:r>
            <a:r>
              <a:rPr lang="sr-Latn-RS" dirty="0" err="1"/>
              <a:t>akcelerometar</a:t>
            </a:r>
            <a:endParaRPr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D9FA2A-F14C-42BE-8760-60E335319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978" y="526809"/>
            <a:ext cx="5734043" cy="372539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35E5E59-7901-AD6B-A978-AA32FA6A95F9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4" name="Google Shape;139;p27">
              <a:extLst>
                <a:ext uri="{FF2B5EF4-FFF2-40B4-BE49-F238E27FC236}">
                  <a16:creationId xmlns:a16="http://schemas.microsoft.com/office/drawing/2014/main" id="{A1C62691-1FDB-2E7B-1DC4-B36EB2FF8B82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" name="Picture 4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EB18BD7E-E18E-43D0-8E31-90EBB5E5D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68418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 err="1"/>
              <a:t>Magnetometar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Magnetometar</a:t>
            </a:r>
            <a:r>
              <a:rPr lang="en-US" dirty="0"/>
              <a:t> je </a:t>
            </a:r>
            <a:r>
              <a:rPr lang="en-US" dirty="0" err="1"/>
              <a:t>uređaj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senzor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mjeri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detektuje</a:t>
            </a:r>
            <a:r>
              <a:rPr lang="en-US" dirty="0"/>
              <a:t> </a:t>
            </a:r>
            <a:r>
              <a:rPr lang="en-US" dirty="0" err="1"/>
              <a:t>jačinu</a:t>
            </a:r>
            <a:r>
              <a:rPr lang="en-US" dirty="0"/>
              <a:t> </a:t>
            </a:r>
            <a:r>
              <a:rPr lang="en-US" dirty="0" err="1"/>
              <a:t>magnetnog</a:t>
            </a:r>
            <a:r>
              <a:rPr lang="en-US" dirty="0"/>
              <a:t> </a:t>
            </a:r>
            <a:r>
              <a:rPr lang="en-US" dirty="0" err="1"/>
              <a:t>polja</a:t>
            </a:r>
            <a:r>
              <a:rPr lang="en-US" dirty="0"/>
              <a:t>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Najčešće</a:t>
            </a:r>
            <a:r>
              <a:rPr lang="en-US" dirty="0"/>
              <a:t> </a:t>
            </a:r>
            <a:r>
              <a:rPr lang="en-US" dirty="0" err="1"/>
              <a:t>funkcionišu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pricipu</a:t>
            </a:r>
            <a:r>
              <a:rPr lang="en-US" dirty="0"/>
              <a:t> </a:t>
            </a:r>
            <a:r>
              <a:rPr lang="en-US" dirty="0" err="1"/>
              <a:t>Lorencove</a:t>
            </a:r>
            <a:r>
              <a:rPr lang="en-US" dirty="0"/>
              <a:t> </a:t>
            </a:r>
            <a:r>
              <a:rPr lang="en-US" dirty="0" err="1"/>
              <a:t>sile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predstavlja</a:t>
            </a:r>
            <a:r>
              <a:rPr lang="en-US" dirty="0"/>
              <a:t> </a:t>
            </a:r>
            <a:r>
              <a:rPr lang="en-US" dirty="0" err="1"/>
              <a:t>kombinaciju</a:t>
            </a:r>
            <a:r>
              <a:rPr lang="en-US" dirty="0"/>
              <a:t> </a:t>
            </a:r>
            <a:r>
              <a:rPr lang="en-US" dirty="0" err="1"/>
              <a:t>sila</a:t>
            </a:r>
            <a:r>
              <a:rPr lang="en-US" dirty="0"/>
              <a:t> </a:t>
            </a:r>
            <a:r>
              <a:rPr lang="en-US" dirty="0" err="1"/>
              <a:t>kojom</a:t>
            </a:r>
            <a:r>
              <a:rPr lang="en-US" dirty="0"/>
              <a:t> </a:t>
            </a:r>
            <a:r>
              <a:rPr lang="en-US" dirty="0" err="1"/>
              <a:t>elektromagnetno</a:t>
            </a:r>
            <a:r>
              <a:rPr lang="en-US" dirty="0"/>
              <a:t> polje </a:t>
            </a:r>
            <a:r>
              <a:rPr lang="en-US" dirty="0" err="1"/>
              <a:t>djeluje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naelektrisanu</a:t>
            </a:r>
            <a:r>
              <a:rPr lang="en-US" dirty="0"/>
              <a:t> </a:t>
            </a:r>
            <a:r>
              <a:rPr lang="en-US" dirty="0" err="1"/>
              <a:t>česticu</a:t>
            </a:r>
            <a:r>
              <a:rPr lang="en-US" dirty="0"/>
              <a:t> u </a:t>
            </a:r>
            <a:r>
              <a:rPr lang="en-US" dirty="0" err="1"/>
              <a:t>pokretu</a:t>
            </a:r>
            <a:r>
              <a:rPr lang="en-US" dirty="0"/>
              <a:t>. 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Može</a:t>
            </a:r>
            <a:r>
              <a:rPr lang="en-US" dirty="0"/>
              <a:t> da se </a:t>
            </a:r>
            <a:r>
              <a:rPr lang="en-US" dirty="0" err="1"/>
              <a:t>koristi</a:t>
            </a:r>
            <a:r>
              <a:rPr lang="en-US" dirty="0"/>
              <a:t> za </a:t>
            </a:r>
            <a:r>
              <a:rPr lang="en-US" dirty="0" err="1"/>
              <a:t>mjerenje</a:t>
            </a:r>
            <a:r>
              <a:rPr lang="en-US" dirty="0"/>
              <a:t> </a:t>
            </a:r>
            <a:r>
              <a:rPr lang="en-US" dirty="0" err="1"/>
              <a:t>jačine</a:t>
            </a:r>
            <a:r>
              <a:rPr lang="en-US" dirty="0"/>
              <a:t> </a:t>
            </a:r>
            <a:r>
              <a:rPr lang="en-US" dirty="0" err="1"/>
              <a:t>magnetno</a:t>
            </a:r>
            <a:r>
              <a:rPr lang="sr-Latn-RS" dirty="0" err="1"/>
              <a:t>gd</a:t>
            </a:r>
            <a:r>
              <a:rPr lang="en-US" dirty="0"/>
              <a:t> </a:t>
            </a:r>
            <a:r>
              <a:rPr lang="en-US" dirty="0" err="1"/>
              <a:t>polja</a:t>
            </a:r>
            <a:r>
              <a:rPr lang="en-US" dirty="0"/>
              <a:t> </a:t>
            </a:r>
            <a:r>
              <a:rPr lang="en-US" dirty="0" err="1"/>
              <a:t>zemlje</a:t>
            </a:r>
            <a:r>
              <a:rPr lang="en-US" dirty="0"/>
              <a:t> pod </a:t>
            </a:r>
            <a:r>
              <a:rPr lang="en-US" dirty="0" err="1"/>
              <a:t>pretpostavkom</a:t>
            </a:r>
            <a:r>
              <a:rPr lang="en-US" dirty="0"/>
              <a:t> da </a:t>
            </a:r>
            <a:r>
              <a:rPr lang="en-US" dirty="0" err="1"/>
              <a:t>nema</a:t>
            </a:r>
            <a:r>
              <a:rPr lang="en-US" dirty="0"/>
              <a:t> </a:t>
            </a:r>
            <a:r>
              <a:rPr lang="en-US" dirty="0" err="1"/>
              <a:t>smetnji</a:t>
            </a:r>
            <a:r>
              <a:rPr lang="en-US" dirty="0"/>
              <a:t> od </a:t>
            </a:r>
            <a:r>
              <a:rPr lang="en-US" dirty="0" err="1"/>
              <a:t>izvora</a:t>
            </a:r>
            <a:r>
              <a:rPr lang="en-US" dirty="0"/>
              <a:t> </a:t>
            </a:r>
            <a:r>
              <a:rPr lang="en-US" dirty="0" err="1"/>
              <a:t>jačeg</a:t>
            </a:r>
            <a:r>
              <a:rPr lang="en-US" dirty="0"/>
              <a:t> </a:t>
            </a:r>
            <a:r>
              <a:rPr lang="en-US" dirty="0" err="1"/>
              <a:t>magnetnog</a:t>
            </a:r>
            <a:r>
              <a:rPr lang="en-US" dirty="0"/>
              <a:t> </a:t>
            </a:r>
            <a:r>
              <a:rPr lang="en-US" dirty="0" err="1"/>
              <a:t>polja</a:t>
            </a:r>
            <a:r>
              <a:rPr lang="en-US" dirty="0"/>
              <a:t>.</a:t>
            </a:r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C4B39E-7F4A-B4AE-95FD-E586BD8782B6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3" name="Google Shape;139;p27">
              <a:extLst>
                <a:ext uri="{FF2B5EF4-FFF2-40B4-BE49-F238E27FC236}">
                  <a16:creationId xmlns:a16="http://schemas.microsoft.com/office/drawing/2014/main" id="{7ECE7B2E-31DC-479E-41C9-AF1FEB1299F2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Picture 3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CA7CF63D-06E9-5599-B083-1A051946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52311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MPU-9250 </a:t>
            </a:r>
            <a:r>
              <a:rPr lang="sr-Latn-RS" dirty="0" err="1"/>
              <a:t>magnetometar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/>
              <a:t>MPU-9250 </a:t>
            </a:r>
            <a:r>
              <a:rPr lang="en-US" dirty="0" err="1"/>
              <a:t>posjeduje</a:t>
            </a:r>
            <a:r>
              <a:rPr lang="en-US" dirty="0"/>
              <a:t> </a:t>
            </a:r>
            <a:r>
              <a:rPr lang="en-US" i="1" dirty="0"/>
              <a:t>triple-axis</a:t>
            </a:r>
            <a:r>
              <a:rPr lang="en-US" dirty="0"/>
              <a:t> MEMS </a:t>
            </a:r>
            <a:r>
              <a:rPr lang="sr-Latn-RS" dirty="0" err="1"/>
              <a:t>magnetometar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sledeće</a:t>
            </a:r>
            <a:r>
              <a:rPr lang="en-US" dirty="0"/>
              <a:t> </a:t>
            </a:r>
            <a:r>
              <a:rPr lang="en-US" dirty="0" err="1"/>
              <a:t>funkcije</a:t>
            </a:r>
            <a:r>
              <a:rPr lang="en-US" dirty="0"/>
              <a:t>:</a:t>
            </a:r>
            <a:endParaRPr lang="sr-Latn-RS" dirty="0"/>
          </a:p>
          <a:p>
            <a:pPr marL="628650" lvl="1" indent="-171450">
              <a:spcBef>
                <a:spcPts val="800"/>
              </a:spcBef>
              <a:spcAft>
                <a:spcPts val="800"/>
              </a:spcAft>
            </a:pPr>
            <a:r>
              <a:rPr lang="en-US" dirty="0" err="1"/>
              <a:t>Široki</a:t>
            </a:r>
            <a:r>
              <a:rPr lang="en-US" dirty="0"/>
              <a:t> </a:t>
            </a:r>
            <a:r>
              <a:rPr lang="en-US" dirty="0" err="1"/>
              <a:t>dinamčki</a:t>
            </a:r>
            <a:r>
              <a:rPr lang="en-US" dirty="0"/>
              <a:t> </a:t>
            </a:r>
            <a:r>
              <a:rPr lang="en-US" dirty="0" err="1"/>
              <a:t>opseg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velika</a:t>
            </a:r>
            <a:r>
              <a:rPr lang="en-US" dirty="0"/>
              <a:t> </a:t>
            </a:r>
            <a:r>
              <a:rPr lang="en-US" dirty="0" err="1"/>
              <a:t>rezolucija</a:t>
            </a:r>
            <a:r>
              <a:rPr lang="en-US" dirty="0"/>
              <a:t>. </a:t>
            </a:r>
            <a:endParaRPr lang="sr-Latn-RS" dirty="0"/>
          </a:p>
          <a:p>
            <a:pPr marL="628650" lvl="1" indent="-171450">
              <a:spcBef>
                <a:spcPts val="800"/>
              </a:spcBef>
              <a:spcAft>
                <a:spcPts val="800"/>
              </a:spcAft>
            </a:pPr>
            <a:r>
              <a:rPr lang="en-US" dirty="0" err="1"/>
              <a:t>Digitalni</a:t>
            </a:r>
            <a:r>
              <a:rPr lang="en-US" dirty="0"/>
              <a:t> </a:t>
            </a:r>
            <a:r>
              <a:rPr lang="en-US" dirty="0" err="1"/>
              <a:t>podaci</a:t>
            </a:r>
            <a:r>
              <a:rPr lang="en-US" dirty="0"/>
              <a:t> </a:t>
            </a:r>
            <a:r>
              <a:rPr lang="en-US" dirty="0" err="1"/>
              <a:t>imaju</a:t>
            </a:r>
            <a:r>
              <a:rPr lang="en-US" dirty="0"/>
              <a:t> </a:t>
            </a:r>
            <a:r>
              <a:rPr lang="en-US" dirty="0" err="1"/>
              <a:t>širinu</a:t>
            </a:r>
            <a:r>
              <a:rPr lang="en-US" dirty="0"/>
              <a:t> 14 </a:t>
            </a:r>
            <a:r>
              <a:rPr lang="en-US" dirty="0" err="1"/>
              <a:t>bita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rezoluciju</a:t>
            </a:r>
            <a:r>
              <a:rPr lang="en-US" dirty="0"/>
              <a:t> 0.6</a:t>
            </a:r>
            <a:r>
              <a:rPr lang="el-GR" dirty="0"/>
              <a:t>μ</a:t>
            </a:r>
            <a:r>
              <a:rPr lang="en-US" dirty="0"/>
              <a:t>T/LSB.</a:t>
            </a:r>
            <a:endParaRPr lang="sr-Latn-RS" dirty="0"/>
          </a:p>
          <a:p>
            <a:pPr marL="628650" lvl="1" indent="-171450">
              <a:spcBef>
                <a:spcPts val="800"/>
              </a:spcBef>
              <a:spcAft>
                <a:spcPts val="800"/>
              </a:spcAft>
            </a:pPr>
            <a:r>
              <a:rPr lang="en-US" dirty="0" err="1"/>
              <a:t>Puni</a:t>
            </a:r>
            <a:r>
              <a:rPr lang="en-US" dirty="0"/>
              <a:t> </a:t>
            </a:r>
            <a:r>
              <a:rPr lang="en-US" dirty="0" err="1"/>
              <a:t>opseg</a:t>
            </a:r>
            <a:r>
              <a:rPr lang="en-US" dirty="0"/>
              <a:t> </a:t>
            </a:r>
            <a:r>
              <a:rPr lang="en-US" dirty="0" err="1"/>
              <a:t>mjerenja</a:t>
            </a:r>
            <a:r>
              <a:rPr lang="en-US" dirty="0"/>
              <a:t> je ±4800</a:t>
            </a:r>
            <a:r>
              <a:rPr lang="el-GR" dirty="0"/>
              <a:t>μ</a:t>
            </a:r>
            <a:r>
              <a:rPr lang="en-US" dirty="0"/>
              <a:t>T.</a:t>
            </a:r>
            <a:endParaRPr lang="sr-Latn-RS" dirty="0"/>
          </a:p>
          <a:p>
            <a:pPr marL="628650" lvl="1" indent="-1714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Mala </a:t>
            </a:r>
            <a:r>
              <a:rPr lang="en-US" dirty="0" err="1"/>
              <a:t>potrošnja</a:t>
            </a:r>
            <a:r>
              <a:rPr lang="en-US" dirty="0"/>
              <a:t> 280</a:t>
            </a:r>
            <a:r>
              <a:rPr lang="el-GR" dirty="0"/>
              <a:t>μ</a:t>
            </a:r>
            <a:r>
              <a:rPr lang="en-US" dirty="0"/>
              <a:t>A </a:t>
            </a:r>
            <a:r>
              <a:rPr lang="en-US" dirty="0" err="1"/>
              <a:t>pri</a:t>
            </a:r>
            <a:r>
              <a:rPr lang="en-US" dirty="0"/>
              <a:t> 8Hz </a:t>
            </a:r>
            <a:r>
              <a:rPr lang="en-US" dirty="0" err="1"/>
              <a:t>osvježavanju</a:t>
            </a:r>
            <a:r>
              <a:rPr lang="en-US" dirty="0"/>
              <a:t>. </a:t>
            </a:r>
            <a:endParaRPr lang="sr-Latn-RS" dirty="0"/>
          </a:p>
          <a:p>
            <a:pPr marL="628650" lvl="1" indent="-171450"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Self test </a:t>
            </a:r>
            <a:r>
              <a:rPr lang="en-US" dirty="0" err="1"/>
              <a:t>funkcija</a:t>
            </a:r>
            <a:r>
              <a:rPr lang="en-US" dirty="0"/>
              <a:t> </a:t>
            </a:r>
            <a:r>
              <a:rPr lang="en-US" dirty="0" err="1"/>
              <a:t>realizovana</a:t>
            </a:r>
            <a:r>
              <a:rPr lang="en-US" dirty="0"/>
              <a:t> </a:t>
            </a:r>
            <a:r>
              <a:rPr lang="en-US" dirty="0" err="1"/>
              <a:t>tako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interni</a:t>
            </a:r>
            <a:r>
              <a:rPr lang="en-US" dirty="0"/>
              <a:t> </a:t>
            </a:r>
            <a:r>
              <a:rPr lang="en-US" dirty="0" err="1"/>
              <a:t>izvor</a:t>
            </a:r>
            <a:r>
              <a:rPr lang="en-US" dirty="0"/>
              <a:t> </a:t>
            </a:r>
            <a:r>
              <a:rPr lang="en-US" dirty="0" err="1"/>
              <a:t>magnetnog</a:t>
            </a:r>
            <a:r>
              <a:rPr lang="en-US" dirty="0"/>
              <a:t> </a:t>
            </a:r>
            <a:r>
              <a:rPr lang="en-US" dirty="0" err="1"/>
              <a:t>polja</a:t>
            </a:r>
            <a:r>
              <a:rPr lang="en-US" dirty="0"/>
              <a:t> </a:t>
            </a:r>
            <a:r>
              <a:rPr lang="en-US" dirty="0" err="1"/>
              <a:t>poznate</a:t>
            </a:r>
            <a:r>
              <a:rPr lang="en-US" dirty="0"/>
              <a:t> </a:t>
            </a:r>
            <a:r>
              <a:rPr lang="en-US" dirty="0" err="1"/>
              <a:t>jačine</a:t>
            </a:r>
            <a:r>
              <a:rPr lang="en-US" dirty="0"/>
              <a:t>. </a:t>
            </a:r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3C3DAAE-14C3-76FE-1E98-496AAD419BC1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10" name="Google Shape;139;p27">
              <a:extLst>
                <a:ext uri="{FF2B5EF4-FFF2-40B4-BE49-F238E27FC236}">
                  <a16:creationId xmlns:a16="http://schemas.microsoft.com/office/drawing/2014/main" id="{120DC7BC-A24B-14FE-9005-801FC2AC965B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" name="Picture 11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B6DF355C-A7F5-DD1C-6D25-2481A704F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95720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MPU-9250 </a:t>
            </a:r>
            <a:r>
              <a:rPr lang="sr-Latn-RS" dirty="0" err="1"/>
              <a:t>magnetometar</a:t>
            </a:r>
            <a:endParaRPr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05787B-9882-4531-A33D-EA5933100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20" y="1709617"/>
            <a:ext cx="8306959" cy="172426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5F048A8-616D-8DA6-7EE0-C059C43022E7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4" name="Google Shape;139;p27">
              <a:extLst>
                <a:ext uri="{FF2B5EF4-FFF2-40B4-BE49-F238E27FC236}">
                  <a16:creationId xmlns:a16="http://schemas.microsoft.com/office/drawing/2014/main" id="{26030E12-7D3B-0B3C-AEA4-30843352D346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" name="Picture 4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771FA68B-BD60-68A1-F075-C4B955EBA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501744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/>
              <a:t>Magnetometar</a:t>
            </a:r>
            <a:r>
              <a:rPr lang="en-US" dirty="0"/>
              <a:t> u </a:t>
            </a:r>
            <a:r>
              <a:rPr lang="en-US" dirty="0" err="1"/>
              <a:t>inercijalnoj</a:t>
            </a:r>
            <a:r>
              <a:rPr lang="en-US" dirty="0"/>
              <a:t> </a:t>
            </a:r>
            <a:r>
              <a:rPr lang="en-US" dirty="0" err="1"/>
              <a:t>navigaciji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Žiroskop</a:t>
            </a:r>
            <a:r>
              <a:rPr lang="en-US" dirty="0"/>
              <a:t> </a:t>
            </a:r>
            <a:r>
              <a:rPr lang="en-US" dirty="0" err="1"/>
              <a:t>mjeri</a:t>
            </a:r>
            <a:r>
              <a:rPr lang="en-US" dirty="0"/>
              <a:t> </a:t>
            </a:r>
            <a:r>
              <a:rPr lang="en-US" dirty="0" err="1"/>
              <a:t>ugaonu</a:t>
            </a:r>
            <a:r>
              <a:rPr lang="en-US" dirty="0"/>
              <a:t> </a:t>
            </a:r>
            <a:r>
              <a:rPr lang="en-US" dirty="0" err="1"/>
              <a:t>brzinu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teoretski</a:t>
            </a:r>
            <a:r>
              <a:rPr lang="en-US" dirty="0"/>
              <a:t> bi </a:t>
            </a:r>
            <a:r>
              <a:rPr lang="en-US" dirty="0" err="1"/>
              <a:t>mogli</a:t>
            </a:r>
            <a:r>
              <a:rPr lang="en-US" dirty="0"/>
              <a:t> </a:t>
            </a:r>
            <a:r>
              <a:rPr lang="en-US" dirty="0" err="1"/>
              <a:t>integracijom</a:t>
            </a:r>
            <a:r>
              <a:rPr lang="en-US" dirty="0"/>
              <a:t> </a:t>
            </a:r>
            <a:r>
              <a:rPr lang="en-US" dirty="0" err="1"/>
              <a:t>malih</a:t>
            </a:r>
            <a:r>
              <a:rPr lang="en-US" dirty="0"/>
              <a:t> </a:t>
            </a:r>
            <a:r>
              <a:rPr lang="en-US" dirty="0" err="1"/>
              <a:t>pomjeraja</a:t>
            </a:r>
            <a:r>
              <a:rPr lang="en-US" dirty="0"/>
              <a:t> </a:t>
            </a:r>
            <a:r>
              <a:rPr lang="en-US" dirty="0" err="1"/>
              <a:t>žiroskopa</a:t>
            </a:r>
            <a:r>
              <a:rPr lang="en-US" dirty="0"/>
              <a:t> da </a:t>
            </a:r>
            <a:r>
              <a:rPr lang="en-US" dirty="0" err="1"/>
              <a:t>znamo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ugaone</a:t>
            </a:r>
            <a:r>
              <a:rPr lang="en-US" dirty="0"/>
              <a:t> </a:t>
            </a:r>
            <a:r>
              <a:rPr lang="en-US" dirty="0" err="1"/>
              <a:t>pomjeraje</a:t>
            </a:r>
            <a:r>
              <a:rPr lang="en-US" dirty="0"/>
              <a:t>.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pl-PL" dirty="0"/>
              <a:t>U praksi prilikom integracije dolazi do grešaka i potrebno je da se uvede kompenzacija.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Akcelerometar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sposobnost</a:t>
            </a:r>
            <a:r>
              <a:rPr lang="en-US" dirty="0"/>
              <a:t> da </a:t>
            </a:r>
            <a:r>
              <a:rPr lang="en-US" dirty="0" err="1"/>
              <a:t>kompenzuje</a:t>
            </a:r>
            <a:r>
              <a:rPr lang="en-US" dirty="0"/>
              <a:t> </a:t>
            </a:r>
            <a:r>
              <a:rPr lang="en-US" dirty="0" err="1"/>
              <a:t>greške</a:t>
            </a:r>
            <a:r>
              <a:rPr lang="en-US" dirty="0"/>
              <a:t> </a:t>
            </a:r>
            <a:r>
              <a:rPr lang="en-US" dirty="0" err="1"/>
              <a:t>nastale</a:t>
            </a:r>
            <a:r>
              <a:rPr lang="en-US" dirty="0"/>
              <a:t> u </a:t>
            </a:r>
            <a:r>
              <a:rPr lang="en-US" dirty="0" err="1"/>
              <a:t>odnosu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vertikalnu</a:t>
            </a:r>
            <a:r>
              <a:rPr lang="en-US" dirty="0"/>
              <a:t> </a:t>
            </a:r>
            <a:r>
              <a:rPr lang="en-US" dirty="0" err="1"/>
              <a:t>osu</a:t>
            </a:r>
            <a:r>
              <a:rPr lang="en-US" dirty="0"/>
              <a:t> – </a:t>
            </a:r>
            <a:r>
              <a:rPr lang="en-US" dirty="0" err="1"/>
              <a:t>inklinacija</a:t>
            </a:r>
            <a:r>
              <a:rPr lang="en-US" dirty="0"/>
              <a:t>. 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/>
              <a:t>A </a:t>
            </a:r>
            <a:r>
              <a:rPr lang="en-US" dirty="0" err="1"/>
              <a:t>magnetometar</a:t>
            </a:r>
            <a:r>
              <a:rPr lang="en-US" dirty="0"/>
              <a:t> </a:t>
            </a:r>
            <a:r>
              <a:rPr lang="en-US" dirty="0" err="1"/>
              <a:t>radi</a:t>
            </a:r>
            <a:r>
              <a:rPr lang="en-US" dirty="0"/>
              <a:t> </a:t>
            </a:r>
            <a:r>
              <a:rPr lang="en-US" dirty="0" err="1"/>
              <a:t>kompenzaciju</a:t>
            </a:r>
            <a:r>
              <a:rPr lang="en-US" dirty="0"/>
              <a:t> </a:t>
            </a:r>
            <a:r>
              <a:rPr lang="en-US" dirty="0" err="1"/>
              <a:t>grešaka</a:t>
            </a:r>
            <a:r>
              <a:rPr lang="en-US" dirty="0"/>
              <a:t> u </a:t>
            </a:r>
            <a:r>
              <a:rPr lang="en-US" dirty="0" err="1"/>
              <a:t>odnosu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horizontalnu</a:t>
            </a:r>
            <a:r>
              <a:rPr lang="en-US" dirty="0"/>
              <a:t> </a:t>
            </a:r>
            <a:r>
              <a:rPr lang="en-US" dirty="0" err="1"/>
              <a:t>osu</a:t>
            </a:r>
            <a:r>
              <a:rPr lang="en-US" dirty="0"/>
              <a:t> </a:t>
            </a:r>
            <a:r>
              <a:rPr lang="en-US" dirty="0" err="1"/>
              <a:t>tako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se </a:t>
            </a:r>
            <a:r>
              <a:rPr lang="en-US" dirty="0" err="1"/>
              <a:t>oslanja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sjeverni</a:t>
            </a:r>
            <a:r>
              <a:rPr lang="en-US" dirty="0"/>
              <a:t> </a:t>
            </a:r>
            <a:r>
              <a:rPr lang="en-US" dirty="0" err="1"/>
              <a:t>magnetni</a:t>
            </a:r>
            <a:r>
              <a:rPr lang="en-US" dirty="0"/>
              <a:t> pol </a:t>
            </a:r>
            <a:r>
              <a:rPr lang="en-US" dirty="0" err="1"/>
              <a:t>zemlje</a:t>
            </a:r>
            <a:r>
              <a:rPr lang="en-US" dirty="0"/>
              <a:t>. </a:t>
            </a:r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FCF2FA3-2D51-B5A6-8324-7DF0EB286E9B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3" name="Google Shape;139;p27">
              <a:extLst>
                <a:ext uri="{FF2B5EF4-FFF2-40B4-BE49-F238E27FC236}">
                  <a16:creationId xmlns:a16="http://schemas.microsoft.com/office/drawing/2014/main" id="{5D247A46-2F00-8112-FE4C-BE4551D80A90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Picture 3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A810DCD6-C056-1D67-728E-4754A2F19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95845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814265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/>
              <a:t>Sinteza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</a:t>
            </a:r>
            <a:r>
              <a:rPr lang="en-US" dirty="0" err="1"/>
              <a:t>svih</a:t>
            </a:r>
            <a:r>
              <a:rPr lang="en-US" dirty="0"/>
              <a:t> </a:t>
            </a:r>
            <a:r>
              <a:rPr lang="en-US" dirty="0" err="1"/>
              <a:t>inercijalnih</a:t>
            </a:r>
            <a:r>
              <a:rPr lang="en-US" dirty="0"/>
              <a:t> </a:t>
            </a:r>
            <a:r>
              <a:rPr lang="en-US" dirty="0" err="1"/>
              <a:t>senzora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7596293" cy="3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/>
              <a:t>Sa tri </a:t>
            </a:r>
            <a:r>
              <a:rPr lang="en-US" dirty="0" err="1"/>
              <a:t>senzora</a:t>
            </a:r>
            <a:r>
              <a:rPr lang="en-US" dirty="0"/>
              <a:t> </a:t>
            </a:r>
            <a:r>
              <a:rPr lang="en-US" dirty="0" err="1"/>
              <a:t>imamo</a:t>
            </a:r>
            <a:r>
              <a:rPr lang="en-US" dirty="0"/>
              <a:t> </a:t>
            </a:r>
            <a:r>
              <a:rPr lang="en-US" dirty="0" err="1"/>
              <a:t>ukupno</a:t>
            </a:r>
            <a:r>
              <a:rPr lang="en-US" dirty="0"/>
              <a:t> 3 </a:t>
            </a:r>
            <a:r>
              <a:rPr lang="en-US" dirty="0" err="1"/>
              <a:t>podatka</a:t>
            </a:r>
            <a:r>
              <a:rPr lang="en-US" dirty="0"/>
              <a:t> po </a:t>
            </a:r>
            <a:r>
              <a:rPr lang="en-US" dirty="0" err="1"/>
              <a:t>sve</a:t>
            </a:r>
            <a:r>
              <a:rPr lang="en-US" dirty="0"/>
              <a:t> tri </a:t>
            </a:r>
            <a:r>
              <a:rPr lang="en-US" dirty="0" err="1"/>
              <a:t>ose</a:t>
            </a:r>
            <a:r>
              <a:rPr lang="en-US" dirty="0"/>
              <a:t> – </a:t>
            </a:r>
            <a:r>
              <a:rPr lang="en-US" dirty="0" err="1"/>
              <a:t>ukupno</a:t>
            </a:r>
            <a:r>
              <a:rPr lang="en-US" dirty="0"/>
              <a:t> 9 </a:t>
            </a:r>
            <a:r>
              <a:rPr lang="en-US" dirty="0" err="1"/>
              <a:t>podataka</a:t>
            </a:r>
            <a:r>
              <a:rPr lang="en-US" dirty="0"/>
              <a:t>. </a:t>
            </a:r>
            <a:endParaRPr lang="sr-Latn-RS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Orijentaciju</a:t>
            </a:r>
            <a:r>
              <a:rPr lang="en-US" dirty="0"/>
              <a:t> </a:t>
            </a:r>
            <a:r>
              <a:rPr lang="en-US" dirty="0" err="1"/>
              <a:t>objekta</a:t>
            </a:r>
            <a:r>
              <a:rPr lang="en-US" dirty="0"/>
              <a:t> u </a:t>
            </a:r>
            <a:r>
              <a:rPr lang="en-US" dirty="0" err="1"/>
              <a:t>prostoru</a:t>
            </a:r>
            <a:r>
              <a:rPr lang="en-US" dirty="0"/>
              <a:t> </a:t>
            </a:r>
            <a:r>
              <a:rPr lang="en-US" dirty="0" err="1"/>
              <a:t>možemo</a:t>
            </a:r>
            <a:r>
              <a:rPr lang="en-US" dirty="0"/>
              <a:t> </a:t>
            </a:r>
            <a:r>
              <a:rPr lang="en-US" dirty="0" err="1"/>
              <a:t>opisati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više</a:t>
            </a:r>
            <a:r>
              <a:rPr lang="en-US" dirty="0"/>
              <a:t> </a:t>
            </a:r>
            <a:r>
              <a:rPr lang="en-US" dirty="0" err="1"/>
              <a:t>načina</a:t>
            </a:r>
            <a:r>
              <a:rPr lang="en-US" dirty="0"/>
              <a:t>: </a:t>
            </a:r>
            <a:endParaRPr lang="sr-Latn-RS" dirty="0"/>
          </a:p>
          <a:p>
            <a:pPr marL="628650" lvl="1" indent="-171450">
              <a:spcBef>
                <a:spcPts val="800"/>
              </a:spcBef>
              <a:spcAft>
                <a:spcPts val="800"/>
              </a:spcAft>
            </a:pPr>
            <a:r>
              <a:rPr lang="sr-Latn-RS" dirty="0" err="1"/>
              <a:t>Ojlerovi</a:t>
            </a:r>
            <a:r>
              <a:rPr lang="sr-Latn-RS" dirty="0"/>
              <a:t> uglovi</a:t>
            </a:r>
          </a:p>
          <a:p>
            <a:pPr marL="628650" lvl="1" indent="-171450">
              <a:spcBef>
                <a:spcPts val="800"/>
              </a:spcBef>
              <a:spcAft>
                <a:spcPts val="800"/>
              </a:spcAft>
            </a:pPr>
            <a:r>
              <a:rPr lang="sr-Latn-RS" i="1" dirty="0"/>
              <a:t>R</a:t>
            </a:r>
            <a:r>
              <a:rPr lang="en-US" i="1" dirty="0" err="1"/>
              <a:t>oll</a:t>
            </a:r>
            <a:r>
              <a:rPr lang="sr-Latn-RS" dirty="0"/>
              <a:t>, </a:t>
            </a:r>
            <a:r>
              <a:rPr lang="sr-Latn-RS" i="1" dirty="0" err="1"/>
              <a:t>pitch</a:t>
            </a:r>
            <a:r>
              <a:rPr lang="sr-Latn-RS" dirty="0"/>
              <a:t> i </a:t>
            </a:r>
            <a:r>
              <a:rPr lang="sr-Latn-RS" i="1" dirty="0" err="1"/>
              <a:t>yaw</a:t>
            </a:r>
            <a:endParaRPr lang="sr-Latn-RS" dirty="0"/>
          </a:p>
          <a:p>
            <a:pPr marL="628650" lvl="1" indent="-171450">
              <a:spcBef>
                <a:spcPts val="800"/>
              </a:spcBef>
              <a:spcAft>
                <a:spcPts val="800"/>
              </a:spcAft>
            </a:pPr>
            <a:r>
              <a:rPr lang="sr-Latn-RS" dirty="0" err="1"/>
              <a:t>Kvaternioni</a:t>
            </a:r>
            <a:endParaRPr lang="sr-Latn-RS" dirty="0"/>
          </a:p>
          <a:p>
            <a:pPr marL="628650" lvl="1" indent="-171450">
              <a:spcBef>
                <a:spcPts val="800"/>
              </a:spcBef>
              <a:spcAft>
                <a:spcPts val="800"/>
              </a:spcAft>
            </a:pPr>
            <a:r>
              <a:rPr lang="sr-Latn-RS" dirty="0"/>
              <a:t>Orijentacione matrice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en-US" dirty="0" err="1"/>
              <a:t>Postoje</a:t>
            </a:r>
            <a:r>
              <a:rPr lang="en-US" dirty="0"/>
              <a:t> </a:t>
            </a:r>
            <a:r>
              <a:rPr lang="en-US" dirty="0" err="1"/>
              <a:t>već</a:t>
            </a:r>
            <a:r>
              <a:rPr lang="en-US" dirty="0"/>
              <a:t> </a:t>
            </a:r>
            <a:r>
              <a:rPr lang="en-US" dirty="0" err="1"/>
              <a:t>poznati</a:t>
            </a:r>
            <a:r>
              <a:rPr lang="en-US" dirty="0"/>
              <a:t> </a:t>
            </a:r>
            <a:r>
              <a:rPr lang="en-US" dirty="0" err="1"/>
              <a:t>algoritmi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filtri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sintezom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</a:t>
            </a:r>
            <a:r>
              <a:rPr lang="en-US" dirty="0" err="1"/>
              <a:t>dobijaju</a:t>
            </a:r>
            <a:r>
              <a:rPr lang="en-US" dirty="0"/>
              <a:t> </a:t>
            </a:r>
            <a:r>
              <a:rPr lang="en-US" dirty="0" err="1"/>
              <a:t>krajnje</a:t>
            </a:r>
            <a:r>
              <a:rPr lang="en-US" dirty="0"/>
              <a:t> </a:t>
            </a:r>
            <a:r>
              <a:rPr lang="en-US" dirty="0" err="1"/>
              <a:t>informacije</a:t>
            </a:r>
            <a:r>
              <a:rPr lang="en-US" dirty="0"/>
              <a:t> za </a:t>
            </a:r>
            <a:r>
              <a:rPr lang="en-US" dirty="0" err="1"/>
              <a:t>opisivanje</a:t>
            </a:r>
            <a:r>
              <a:rPr lang="en-US" dirty="0"/>
              <a:t> </a:t>
            </a:r>
            <a:r>
              <a:rPr lang="en-US" dirty="0" err="1"/>
              <a:t>orijentacije</a:t>
            </a:r>
            <a:r>
              <a:rPr lang="en-US" dirty="0"/>
              <a:t>: </a:t>
            </a:r>
            <a:r>
              <a:rPr lang="en-US" i="1" dirty="0"/>
              <a:t>Kalman</a:t>
            </a:r>
            <a:r>
              <a:rPr lang="en-US" dirty="0"/>
              <a:t>, </a:t>
            </a:r>
            <a:r>
              <a:rPr lang="en-US" i="1" dirty="0" err="1"/>
              <a:t>Madgwick</a:t>
            </a:r>
            <a:r>
              <a:rPr lang="en-US" dirty="0"/>
              <a:t>, </a:t>
            </a:r>
            <a:r>
              <a:rPr lang="en-US" i="1" dirty="0"/>
              <a:t>Mahony</a:t>
            </a:r>
            <a:r>
              <a:rPr lang="en-US" dirty="0"/>
              <a:t>, </a:t>
            </a:r>
            <a:r>
              <a:rPr lang="sr-Latn-RS" dirty="0"/>
              <a:t>…</a:t>
            </a:r>
            <a:endParaRPr lang="en-US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38FEC949-9162-44CA-B828-2E19CB7A0142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66E533A-44F0-AB45-D401-0A646FE619BA}"/>
              </a:ext>
            </a:extLst>
          </p:cNvPr>
          <p:cNvGrpSpPr/>
          <p:nvPr/>
        </p:nvGrpSpPr>
        <p:grpSpPr>
          <a:xfrm>
            <a:off x="8030219" y="4252200"/>
            <a:ext cx="1190105" cy="891300"/>
            <a:chOff x="8030219" y="4252200"/>
            <a:chExt cx="1190105" cy="891300"/>
          </a:xfrm>
        </p:grpSpPr>
        <p:sp>
          <p:nvSpPr>
            <p:cNvPr id="3" name="Google Shape;139;p27">
              <a:extLst>
                <a:ext uri="{FF2B5EF4-FFF2-40B4-BE49-F238E27FC236}">
                  <a16:creationId xmlns:a16="http://schemas.microsoft.com/office/drawing/2014/main" id="{080BD02F-E011-A9FA-450A-6269AE4411F4}"/>
                </a:ext>
              </a:extLst>
            </p:cNvPr>
            <p:cNvSpPr/>
            <p:nvPr/>
          </p:nvSpPr>
          <p:spPr>
            <a:xfrm rot="16200000" flipH="1">
              <a:off x="8179622" y="4102797"/>
              <a:ext cx="891300" cy="1190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Picture 3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878035A0-F1A7-D662-C1E1-3C69ADF5A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477" y="4271854"/>
              <a:ext cx="1003590" cy="851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415887"/>
      </p:ext>
    </p:extLst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556D96"/>
      </a:accent1>
      <a:accent2>
        <a:srgbClr val="212121"/>
      </a:accent2>
      <a:accent3>
        <a:srgbClr val="A9B9D3"/>
      </a:accent3>
      <a:accent4>
        <a:srgbClr val="26529E"/>
      </a:accent4>
      <a:accent5>
        <a:srgbClr val="62779B"/>
      </a:accent5>
      <a:accent6>
        <a:srgbClr val="363F4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8209</TotalTime>
  <Words>5101</Words>
  <Application>Microsoft Office PowerPoint</Application>
  <PresentationFormat>On-screen Show (16:9)</PresentationFormat>
  <Paragraphs>643</Paragraphs>
  <Slides>113</Slides>
  <Notes>113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19" baseType="lpstr">
      <vt:lpstr>Livvic</vt:lpstr>
      <vt:lpstr>Fira Sans Extra Condensed Medium</vt:lpstr>
      <vt:lpstr>Catamaran Light</vt:lpstr>
      <vt:lpstr>Arial</vt:lpstr>
      <vt:lpstr>Open Sans</vt:lpstr>
      <vt:lpstr>Engineering Project Proposal by Slidesgo</vt:lpstr>
      <vt:lpstr>RT-RK Ljetna škola</vt:lpstr>
      <vt:lpstr>Agenda</vt:lpstr>
      <vt:lpstr>Uvod</vt:lpstr>
      <vt:lpstr>Uvod u ugrađene sisteme</vt:lpstr>
      <vt:lpstr>Uvod u ugrađene sisteme</vt:lpstr>
      <vt:lpstr>Mikrokontroleri</vt:lpstr>
      <vt:lpstr>Mikrokontroler ili mikroprocesor</vt:lpstr>
      <vt:lpstr>Vrste i arhitekture</vt:lpstr>
      <vt:lpstr>ARM Cortex profili</vt:lpstr>
      <vt:lpstr>ARM Cortex profili</vt:lpstr>
      <vt:lpstr>Razvojna ploča</vt:lpstr>
      <vt:lpstr>STM32F446ZE</vt:lpstr>
      <vt:lpstr>STM32F446ZE</vt:lpstr>
      <vt:lpstr>Organizacija memorije</vt:lpstr>
      <vt:lpstr>Organizacija memorije</vt:lpstr>
      <vt:lpstr>Firmver</vt:lpstr>
      <vt:lpstr>Tok izvršavanja</vt:lpstr>
      <vt:lpstr>Mikrokontrolerske periferije</vt:lpstr>
      <vt:lpstr>Komunikacioni protokoli</vt:lpstr>
      <vt:lpstr>Uvod u komunikacione protokole</vt:lpstr>
      <vt:lpstr>Uvod u komunikacione protokole</vt:lpstr>
      <vt:lpstr>Serijska komunikacija</vt:lpstr>
      <vt:lpstr>Asinhrona serijska komunikacija</vt:lpstr>
      <vt:lpstr>Sinhrona serijska komunikacija</vt:lpstr>
      <vt:lpstr>Serijska komunikacija</vt:lpstr>
      <vt:lpstr>Terminologija</vt:lpstr>
      <vt:lpstr>Universal Asynchronous Receiver-Transmitter - UART</vt:lpstr>
      <vt:lpstr>Universal Asynchronous Receiver-Transmitter - UART</vt:lpstr>
      <vt:lpstr>Universal Asynchronous Receiver-Transmitter - UART</vt:lpstr>
      <vt:lpstr>Universal Asynchronous Receiver-Transmitter - UART</vt:lpstr>
      <vt:lpstr>RS232 i RS485</vt:lpstr>
      <vt:lpstr>COM port</vt:lpstr>
      <vt:lpstr>Sinhrona serijska komunikacija - nastavak</vt:lpstr>
      <vt:lpstr>Sinhrona serijska komunikacija - nastavak</vt:lpstr>
      <vt:lpstr>Serial Peripheral Interface - SPI</vt:lpstr>
      <vt:lpstr>Serial Peripheral Interface - SPI</vt:lpstr>
      <vt:lpstr>Serial Peripheral Interface - SPI</vt:lpstr>
      <vt:lpstr>Serial Peripheral Interface - SPI</vt:lpstr>
      <vt:lpstr>Serial Peripheral Interface - SPI</vt:lpstr>
      <vt:lpstr>Serial Peripheral Interface - SPI</vt:lpstr>
      <vt:lpstr>Serial Peripheral Interface - SPI</vt:lpstr>
      <vt:lpstr>SPI – Prednosti i nedostaci</vt:lpstr>
      <vt:lpstr>Inter-Integrated Circuit – I2C</vt:lpstr>
      <vt:lpstr>Zašto I2C?</vt:lpstr>
      <vt:lpstr>Zašto I2C?</vt:lpstr>
      <vt:lpstr>Inter-Integrated Circuit – I2C</vt:lpstr>
      <vt:lpstr>Inter-Integrated Circuit – I2C</vt:lpstr>
      <vt:lpstr>I2C protokol</vt:lpstr>
      <vt:lpstr>I2C protokol</vt:lpstr>
      <vt:lpstr>I2C protokol</vt:lpstr>
      <vt:lpstr>I2C protokol</vt:lpstr>
      <vt:lpstr>Prekidi i tajmeri</vt:lpstr>
      <vt:lpstr>Šta su prekidi?</vt:lpstr>
      <vt:lpstr>Polling vs Interrupts</vt:lpstr>
      <vt:lpstr>Vrste prekida</vt:lpstr>
      <vt:lpstr>Terminologija prekida</vt:lpstr>
      <vt:lpstr>Terminologija prekida</vt:lpstr>
      <vt:lpstr>Tok izvršavanja</vt:lpstr>
      <vt:lpstr>Nested Interrupt Vectored Controller - NVIC</vt:lpstr>
      <vt:lpstr>Konfiguracija prekida u softveru</vt:lpstr>
      <vt:lpstr>Stanje prekida</vt:lpstr>
      <vt:lpstr>Uvod u tajmere i brojače</vt:lpstr>
      <vt:lpstr>Uvod u tajmere i brojače</vt:lpstr>
      <vt:lpstr>STM32F4 tajmerske periferije</vt:lpstr>
      <vt:lpstr>STM32F4 tajmerske periferije</vt:lpstr>
      <vt:lpstr>STM32F4 General-purpose timer</vt:lpstr>
      <vt:lpstr>Posebne namjene tajmera</vt:lpstr>
      <vt:lpstr>Senzori</vt:lpstr>
      <vt:lpstr>Definicija senzora</vt:lpstr>
      <vt:lpstr>Senzori</vt:lpstr>
      <vt:lpstr>Osjetljivost senzora</vt:lpstr>
      <vt:lpstr>Osjetljivost senzora</vt:lpstr>
      <vt:lpstr>Terminologija senzora</vt:lpstr>
      <vt:lpstr>Preciznost i tačnost</vt:lpstr>
      <vt:lpstr>Terminologija senzora</vt:lpstr>
      <vt:lpstr>MEMS</vt:lpstr>
      <vt:lpstr>MEMS</vt:lpstr>
      <vt:lpstr>Attitude and heading reference system – AHRS</vt:lpstr>
      <vt:lpstr>MPU-9250</vt:lpstr>
      <vt:lpstr>MPU-9250</vt:lpstr>
      <vt:lpstr>MPU-9250</vt:lpstr>
      <vt:lpstr>MPU-9250</vt:lpstr>
      <vt:lpstr>MPU-9250</vt:lpstr>
      <vt:lpstr>MPU-9250</vt:lpstr>
      <vt:lpstr>MPU-9250</vt:lpstr>
      <vt:lpstr>Žiroskop</vt:lpstr>
      <vt:lpstr>Gimbal konstrukcija</vt:lpstr>
      <vt:lpstr>MPU-9250 žiroskop</vt:lpstr>
      <vt:lpstr>MPU-9250 žiroskop</vt:lpstr>
      <vt:lpstr>Akcelerometar</vt:lpstr>
      <vt:lpstr>Akcelerometar</vt:lpstr>
      <vt:lpstr>Primjena akcelerometra</vt:lpstr>
      <vt:lpstr>MPU-9250 akcelerometar</vt:lpstr>
      <vt:lpstr>MPU-9250 akcelerometar</vt:lpstr>
      <vt:lpstr>Magnetometar</vt:lpstr>
      <vt:lpstr>MPU-9250 magnetometar</vt:lpstr>
      <vt:lpstr>MPU-9250 magnetometar</vt:lpstr>
      <vt:lpstr>Magnetometar u inercijalnoj navigaciji </vt:lpstr>
      <vt:lpstr>Sinteza podataka svih inercijalnih senzora</vt:lpstr>
      <vt:lpstr>Light Dependent Resistors (LDR) senzor </vt:lpstr>
      <vt:lpstr>Senzori za mjerenje udaljenosti</vt:lpstr>
      <vt:lpstr>Solarni paneli</vt:lpstr>
      <vt:lpstr>Aktuatori</vt:lpstr>
      <vt:lpstr>Definicija aktuatora</vt:lpstr>
      <vt:lpstr>Tipovi aktuatora</vt:lpstr>
      <vt:lpstr>Linearni aktuatori</vt:lpstr>
      <vt:lpstr>Servo motor</vt:lpstr>
      <vt:lpstr>Upravljanje električnim aktuatorima</vt:lpstr>
      <vt:lpstr>Primjer upravljanja električnim aktuatorima</vt:lpstr>
      <vt:lpstr>Primjer upravljanja električnim aktuatorima</vt:lpstr>
      <vt:lpstr>Primjer upravljanja električnim aktuatorima</vt:lpstr>
      <vt:lpstr>HVALA NA PAŽNJI!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RT-RK Ljetna škola</dc:title>
  <dc:creator>Zvjezdan Spasić</dc:creator>
  <cp:lastModifiedBy>Aleksandar Beslic</cp:lastModifiedBy>
  <cp:revision>380</cp:revision>
  <dcterms:modified xsi:type="dcterms:W3CDTF">2024-07-14T10:45:15Z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5d3aa48-0d0b-4bb7-a5b1-636448221c96_Enabled">
    <vt:lpwstr>true</vt:lpwstr>
  </property>
  <property fmtid="{D5CDD505-2E9C-101B-9397-08002B2CF9AE}" pid="3" name="MSIP_Label_55d3aa48-0d0b-4bb7-a5b1-636448221c96_SetDate">
    <vt:lpwstr>2023-06-16T08:02:49Z</vt:lpwstr>
  </property>
  <property fmtid="{D5CDD505-2E9C-101B-9397-08002B2CF9AE}" pid="4" name="MSIP_Label_55d3aa48-0d0b-4bb7-a5b1-636448221c96_Method">
    <vt:lpwstr>Privileged</vt:lpwstr>
  </property>
  <property fmtid="{D5CDD505-2E9C-101B-9397-08002B2CF9AE}" pid="5" name="MSIP_Label_55d3aa48-0d0b-4bb7-a5b1-636448221c96_Name">
    <vt:lpwstr>TTTech-Auto-Public</vt:lpwstr>
  </property>
  <property fmtid="{D5CDD505-2E9C-101B-9397-08002B2CF9AE}" pid="6" name="MSIP_Label_55d3aa48-0d0b-4bb7-a5b1-636448221c96_SiteId">
    <vt:lpwstr>5638dc0c-ffa2-418f-8078-70f739ff781f</vt:lpwstr>
  </property>
  <property fmtid="{D5CDD505-2E9C-101B-9397-08002B2CF9AE}" pid="7" name="MSIP_Label_55d3aa48-0d0b-4bb7-a5b1-636448221c96_ActionId">
    <vt:lpwstr>f2cb8b6a-02d8-47ea-81e7-502b9a2e343c</vt:lpwstr>
  </property>
  <property fmtid="{D5CDD505-2E9C-101B-9397-08002B2CF9AE}" pid="8" name="MSIP_Label_55d3aa48-0d0b-4bb7-a5b1-636448221c96_ContentBits">
    <vt:lpwstr>0</vt:lpwstr>
  </property>
</Properties>
</file>